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01" r:id="rId2"/>
  </p:sldMasterIdLst>
  <p:notesMasterIdLst>
    <p:notesMasterId r:id="rId14"/>
  </p:notesMasterIdLst>
  <p:handoutMasterIdLst>
    <p:handoutMasterId r:id="rId15"/>
  </p:handoutMasterIdLst>
  <p:sldIdLst>
    <p:sldId id="294" r:id="rId3"/>
    <p:sldId id="304" r:id="rId4"/>
    <p:sldId id="295" r:id="rId5"/>
    <p:sldId id="297" r:id="rId6"/>
    <p:sldId id="298" r:id="rId7"/>
    <p:sldId id="302" r:id="rId8"/>
    <p:sldId id="305" r:id="rId9"/>
    <p:sldId id="299" r:id="rId10"/>
    <p:sldId id="301" r:id="rId11"/>
    <p:sldId id="300" r:id="rId12"/>
    <p:sldId id="303" r:id="rId1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65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A8A84F3-648D-4CAC-B4DB-AF191E3912FD}" type="datetimeFigureOut">
              <a:rPr lang="en-US"/>
              <a:pPr>
                <a:defRPr/>
              </a:pPr>
              <a:t>5/24/2016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E7E31B6-3E62-4522-916C-9D1547412B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84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FD0074-17AB-4156-A46C-4807928790B7}" type="datetimeFigureOut">
              <a:rPr lang="en-US"/>
              <a:pPr>
                <a:defRPr/>
              </a:pPr>
              <a:t>5/24/2016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8BBDA62-7F26-40AA-9F5B-AA6231D965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128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531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776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594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635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95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364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813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387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612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502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0185C-2336-44A5-BE0D-44C32CBE9CFB}" type="datetimeFigureOut">
              <a:rPr lang="en-US"/>
              <a:pPr>
                <a:defRPr/>
              </a:pPr>
              <a:t>5/24/2016</a:t>
            </a:fld>
            <a:endParaRPr lang="en-US" dirty="0"/>
          </a:p>
        </p:txBody>
      </p:sp>
      <p:pic>
        <p:nvPicPr>
          <p:cNvPr id="25" name="Picture 24" descr="Branding slide 2011.jpg"/>
          <p:cNvPicPr>
            <a:picLocks noChangeAspect="1"/>
          </p:cNvPicPr>
          <p:nvPr userDrawn="1"/>
        </p:nvPicPr>
        <p:blipFill>
          <a:blip r:embed="rId2" cstate="print"/>
          <a:srcRect t="32011" b="10370"/>
          <a:stretch>
            <a:fillRect/>
          </a:stretch>
        </p:blipFill>
        <p:spPr bwMode="auto">
          <a:xfrm>
            <a:off x="0" y="0"/>
            <a:ext cx="9144000" cy="75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 descr="\\trtwpdex1\Home\Mereanah\2013\Org Info\Updated Tohu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764704"/>
            <a:ext cx="3096344" cy="1846942"/>
          </a:xfrm>
          <a:prstGeom prst="rect">
            <a:avLst/>
          </a:prstGeom>
          <a:noFill/>
        </p:spPr>
      </p:pic>
      <p:pic>
        <p:nvPicPr>
          <p:cNvPr id="27" name="Picture 26" descr="Branding slide 2011.jpg"/>
          <p:cNvPicPr>
            <a:picLocks noChangeAspect="1"/>
          </p:cNvPicPr>
          <p:nvPr userDrawn="1"/>
        </p:nvPicPr>
        <p:blipFill>
          <a:blip r:embed="rId2" cstate="print"/>
          <a:srcRect t="32011" b="10370"/>
          <a:stretch>
            <a:fillRect/>
          </a:stretch>
        </p:blipFill>
        <p:spPr bwMode="auto">
          <a:xfrm>
            <a:off x="0" y="6101944"/>
            <a:ext cx="9144000" cy="75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nform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7" name="Picture 6" descr="Branding slide 2011.jpg"/>
          <p:cNvPicPr>
            <a:picLocks noChangeAspect="1"/>
          </p:cNvPicPr>
          <p:nvPr userDrawn="1"/>
        </p:nvPicPr>
        <p:blipFill>
          <a:blip r:embed="rId2" cstate="print"/>
          <a:srcRect t="32011" b="10370"/>
          <a:stretch>
            <a:fillRect/>
          </a:stretch>
        </p:blipFill>
        <p:spPr bwMode="auto">
          <a:xfrm>
            <a:off x="0" y="6101944"/>
            <a:ext cx="9144000" cy="75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pPr/>
              <a:t>24/05/2016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Straight Connector 12"/>
          <p:cNvSpPr>
            <a:spLocks noChangeShapeType="1"/>
          </p:cNvSpPr>
          <p:nvPr userDrawn="1"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 userDrawn="1"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 userDrawn="1"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8" name="Rectangle 17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 userDrawn="1"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 userDrawn="1"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Oval 21"/>
          <p:cNvSpPr/>
          <p:nvPr userDrawn="1"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Oval 22"/>
          <p:cNvSpPr/>
          <p:nvPr userDrawn="1"/>
        </p:nvSpPr>
        <p:spPr>
          <a:xfrm>
            <a:off x="1905000" y="4495800"/>
            <a:ext cx="365125" cy="365125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Date Placeholder 27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4463" y="1174750"/>
            <a:ext cx="22860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0185C-2336-44A5-BE0D-44C32CBE9CFB}" type="datetimeFigureOut">
              <a:rPr lang="en-US"/>
              <a:pPr>
                <a:defRPr/>
              </a:pPr>
              <a:t>5/24/2016</a:t>
            </a:fld>
            <a:endParaRPr lang="en-US" dirty="0"/>
          </a:p>
        </p:txBody>
      </p:sp>
      <p:pic>
        <p:nvPicPr>
          <p:cNvPr id="25" name="Picture 24" descr="Branding slide 2011.jpg"/>
          <p:cNvPicPr>
            <a:picLocks noChangeAspect="1"/>
          </p:cNvPicPr>
          <p:nvPr userDrawn="1"/>
        </p:nvPicPr>
        <p:blipFill>
          <a:blip r:embed="rId14" cstate="print"/>
          <a:srcRect t="32011" b="10370"/>
          <a:stretch>
            <a:fillRect/>
          </a:stretch>
        </p:blipFill>
        <p:spPr bwMode="auto">
          <a:xfrm>
            <a:off x="0" y="0"/>
            <a:ext cx="9144000" cy="75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 descr="\\trtwpdex1\Home\Mereanah\2013\Org Info\Updated Tohu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47656" y="764704"/>
            <a:ext cx="3096344" cy="1846942"/>
          </a:xfrm>
          <a:prstGeom prst="rect">
            <a:avLst/>
          </a:prstGeom>
          <a:noFill/>
        </p:spPr>
      </p:pic>
      <p:pic>
        <p:nvPicPr>
          <p:cNvPr id="27" name="Picture 26" descr="Branding slide 2011.jpg"/>
          <p:cNvPicPr>
            <a:picLocks noChangeAspect="1"/>
          </p:cNvPicPr>
          <p:nvPr userDrawn="1"/>
        </p:nvPicPr>
        <p:blipFill>
          <a:blip r:embed="rId14" cstate="print"/>
          <a:srcRect t="32011" b="10370"/>
          <a:stretch>
            <a:fillRect/>
          </a:stretch>
        </p:blipFill>
        <p:spPr bwMode="auto">
          <a:xfrm>
            <a:off x="0" y="6101944"/>
            <a:ext cx="9144000" cy="75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randing slide 2011.jpg"/>
          <p:cNvPicPr>
            <a:picLocks noChangeAspect="1"/>
          </p:cNvPicPr>
          <p:nvPr userDrawn="1"/>
        </p:nvPicPr>
        <p:blipFill>
          <a:blip r:embed="rId13" cstate="print"/>
          <a:srcRect t="32011" b="10370"/>
          <a:stretch>
            <a:fillRect/>
          </a:stretch>
        </p:blipFill>
        <p:spPr bwMode="auto">
          <a:xfrm>
            <a:off x="0" y="0"/>
            <a:ext cx="7740352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22"/>
          <a:stretch/>
        </p:blipFill>
        <p:spPr bwMode="auto">
          <a:xfrm>
            <a:off x="7956376" y="113682"/>
            <a:ext cx="1010285" cy="6813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sz="4000" b="1" dirty="0" smtClean="0">
                <a:solidFill>
                  <a:srgbClr val="166418"/>
                </a:solidFill>
                <a:latin typeface="Arial" pitchFamily="34" charset="0"/>
                <a:cs typeface="Arial" pitchFamily="34" charset="0"/>
              </a:rPr>
              <a:t>Managing for Supported Decision Making</a:t>
            </a:r>
            <a:endParaRPr lang="en-NZ" sz="4000" b="1" dirty="0">
              <a:solidFill>
                <a:srgbClr val="1664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1752600"/>
          </a:xfrm>
          <a:solidFill>
            <a:schemeClr val="bg1"/>
          </a:solidFill>
        </p:spPr>
        <p:txBody>
          <a:bodyPr/>
          <a:lstStyle/>
          <a:p>
            <a:pPr>
              <a:buClr>
                <a:srgbClr val="166418"/>
              </a:buClr>
            </a:pPr>
            <a:r>
              <a:rPr lang="en-NZ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Ainsley Darvell</a:t>
            </a:r>
          </a:p>
          <a:p>
            <a:pPr>
              <a:buClr>
                <a:srgbClr val="166418"/>
              </a:buClr>
            </a:pPr>
            <a:r>
              <a:rPr lang="en-NZ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 Roopu Taurima</a:t>
            </a:r>
          </a:p>
          <a:p>
            <a:pPr>
              <a:buClr>
                <a:srgbClr val="166418"/>
              </a:buClr>
            </a:pPr>
            <a:r>
              <a:rPr lang="en-NZ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Supported Decision Making Hui 2016</a:t>
            </a:r>
          </a:p>
        </p:txBody>
      </p:sp>
    </p:spTree>
    <p:extLst>
      <p:ext uri="{BB962C8B-B14F-4D97-AF65-F5344CB8AC3E}">
        <p14:creationId xmlns:p14="http://schemas.microsoft.com/office/powerpoint/2010/main" val="188623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24745"/>
            <a:ext cx="5760640" cy="504055"/>
          </a:xfrm>
        </p:spPr>
        <p:txBody>
          <a:bodyPr/>
          <a:lstStyle/>
          <a:p>
            <a:pPr algn="l"/>
            <a:r>
              <a:rPr lang="en-NZ" sz="2400" b="1" dirty="0" smtClean="0">
                <a:solidFill>
                  <a:srgbClr val="166418"/>
                </a:solidFill>
                <a:latin typeface="Arial" pitchFamily="34" charset="0"/>
                <a:cs typeface="Arial" pitchFamily="34" charset="0"/>
              </a:rPr>
              <a:t>What do you have to watch for</a:t>
            </a:r>
            <a:endParaRPr lang="en-NZ" sz="2400" b="1" dirty="0">
              <a:solidFill>
                <a:srgbClr val="1664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7920880" cy="4248472"/>
          </a:xfrm>
          <a:solidFill>
            <a:schemeClr val="bg1"/>
          </a:solidFill>
        </p:spPr>
        <p:txBody>
          <a:bodyPr/>
          <a:lstStyle/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endParaRPr lang="en-N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Invisible decisions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People opting out of decision making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Whanau wanting to make all decisions 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Always holding the principles as paramount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Focusing on efficiency at the expense of involvement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individual must always be in the drivers seat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endParaRPr lang="en-N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6" y="3717032"/>
            <a:ext cx="192405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51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24745"/>
            <a:ext cx="6840760" cy="504055"/>
          </a:xfrm>
        </p:spPr>
        <p:txBody>
          <a:bodyPr/>
          <a:lstStyle/>
          <a:p>
            <a:pPr algn="l"/>
            <a:r>
              <a:rPr lang="en-NZ" sz="2400" b="1" dirty="0" smtClean="0">
                <a:solidFill>
                  <a:srgbClr val="166418"/>
                </a:solidFill>
                <a:latin typeface="Arial" pitchFamily="34" charset="0"/>
                <a:cs typeface="Arial" pitchFamily="34" charset="0"/>
              </a:rPr>
              <a:t>Where is Te Roopu Taurima going next?</a:t>
            </a:r>
            <a:endParaRPr lang="en-NZ" sz="2400" b="1" dirty="0">
              <a:solidFill>
                <a:srgbClr val="1664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7920880" cy="4248472"/>
          </a:xfrm>
          <a:solidFill>
            <a:schemeClr val="bg1"/>
          </a:solidFill>
        </p:spPr>
        <p:txBody>
          <a:bodyPr/>
          <a:lstStyle/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endParaRPr lang="en-N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Small and controlled expansion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Peer support and challenging our systems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Service evaluation that really tells us how we are doing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Ongoing service evolution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endParaRPr lang="en-NZ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endParaRPr lang="en-N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endParaRPr lang="en-N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</a:pPr>
            <a:endParaRPr lang="en-NZ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</a:pPr>
            <a:endParaRPr lang="en-N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Success through unity: great people, great support, a great tomorrow</a:t>
            </a:r>
          </a:p>
        </p:txBody>
      </p:sp>
    </p:spTree>
    <p:extLst>
      <p:ext uri="{BB962C8B-B14F-4D97-AF65-F5344CB8AC3E}">
        <p14:creationId xmlns:p14="http://schemas.microsoft.com/office/powerpoint/2010/main" val="362703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24745"/>
            <a:ext cx="5760640" cy="504055"/>
          </a:xfrm>
        </p:spPr>
        <p:txBody>
          <a:bodyPr/>
          <a:lstStyle/>
          <a:p>
            <a:pPr algn="l"/>
            <a:r>
              <a:rPr lang="en-NZ" sz="2400" b="1" dirty="0" smtClean="0">
                <a:solidFill>
                  <a:srgbClr val="166418"/>
                </a:solidFill>
                <a:latin typeface="Arial" pitchFamily="34" charset="0"/>
                <a:cs typeface="Arial" pitchFamily="34" charset="0"/>
              </a:rPr>
              <a:t>Choice in Community Living</a:t>
            </a:r>
            <a:endParaRPr lang="en-NZ" sz="2400" b="1" dirty="0">
              <a:solidFill>
                <a:srgbClr val="1664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7920880" cy="4248472"/>
          </a:xfrm>
          <a:solidFill>
            <a:schemeClr val="bg1"/>
          </a:solidFill>
        </p:spPr>
        <p:txBody>
          <a:bodyPr/>
          <a:lstStyle/>
          <a:p>
            <a:pPr algn="l">
              <a:buClr>
                <a:srgbClr val="166418"/>
              </a:buClr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Contract Extracts:</a:t>
            </a:r>
          </a:p>
          <a:p>
            <a:pPr algn="l">
              <a:buClr>
                <a:srgbClr val="166418"/>
              </a:buClr>
            </a:pPr>
            <a:endParaRPr lang="en-N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Individual support to a disabled person who might otherwise need residential services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person is supported to make informed choices about where they live, who they live with and how they are supported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All interactions enhance the life of the person and their status in the community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Plans are in place to enhance independence and skills over time.</a:t>
            </a:r>
          </a:p>
        </p:txBody>
      </p:sp>
    </p:spTree>
    <p:extLst>
      <p:ext uri="{BB962C8B-B14F-4D97-AF65-F5344CB8AC3E}">
        <p14:creationId xmlns:p14="http://schemas.microsoft.com/office/powerpoint/2010/main" val="25040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24745"/>
            <a:ext cx="7272808" cy="1008111"/>
          </a:xfrm>
        </p:spPr>
        <p:txBody>
          <a:bodyPr/>
          <a:lstStyle/>
          <a:p>
            <a:pPr algn="l"/>
            <a:r>
              <a:rPr lang="en-NZ" sz="2400" b="1" dirty="0" smtClean="0">
                <a:solidFill>
                  <a:srgbClr val="166418"/>
                </a:solidFill>
                <a:latin typeface="Arial" pitchFamily="34" charset="0"/>
                <a:cs typeface="Arial" pitchFamily="34" charset="0"/>
              </a:rPr>
              <a:t>Choice in Community Living (CICL) and Supported Decision Making (SDM)</a:t>
            </a:r>
            <a:endParaRPr lang="en-NZ" sz="2400" b="1" dirty="0">
              <a:solidFill>
                <a:srgbClr val="1664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7920880" cy="3960440"/>
          </a:xfrm>
          <a:solidFill>
            <a:schemeClr val="bg1"/>
          </a:solidFill>
        </p:spPr>
        <p:txBody>
          <a:bodyPr/>
          <a:lstStyle/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endParaRPr lang="en-N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Contract specifications align to SDM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Transition points in peoples lives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Building new relationships 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Discussions regarding principles of practice are vital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Opportunities for small and large decisions</a:t>
            </a:r>
          </a:p>
        </p:txBody>
      </p:sp>
    </p:spTree>
    <p:extLst>
      <p:ext uri="{BB962C8B-B14F-4D97-AF65-F5344CB8AC3E}">
        <p14:creationId xmlns:p14="http://schemas.microsoft.com/office/powerpoint/2010/main" val="75748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24745"/>
            <a:ext cx="5760640" cy="504055"/>
          </a:xfrm>
        </p:spPr>
        <p:txBody>
          <a:bodyPr/>
          <a:lstStyle/>
          <a:p>
            <a:pPr algn="l"/>
            <a:r>
              <a:rPr lang="en-NZ" sz="2400" b="1" dirty="0" smtClean="0">
                <a:solidFill>
                  <a:srgbClr val="166418"/>
                </a:solidFill>
                <a:latin typeface="Arial" pitchFamily="34" charset="0"/>
                <a:cs typeface="Arial" pitchFamily="34" charset="0"/>
              </a:rPr>
              <a:t>Where it is easy:</a:t>
            </a:r>
            <a:endParaRPr lang="en-NZ" sz="2400" b="1" dirty="0">
              <a:solidFill>
                <a:srgbClr val="1664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7920880" cy="4248472"/>
          </a:xfrm>
          <a:solidFill>
            <a:schemeClr val="bg1"/>
          </a:solidFill>
        </p:spPr>
        <p:txBody>
          <a:bodyPr/>
          <a:lstStyle/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endParaRPr lang="en-N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From the contract: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Separation of home and service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People who are ready to take ownership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 an organisation: 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 existing pool of staff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New coordination team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 existing policies/rules/documents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 an individual: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People who are decision makers by nature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People with great support networks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961" y="1628800"/>
            <a:ext cx="3354471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6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8295" y="1041310"/>
            <a:ext cx="5760640" cy="504055"/>
          </a:xfrm>
        </p:spPr>
        <p:txBody>
          <a:bodyPr/>
          <a:lstStyle/>
          <a:p>
            <a:pPr algn="l"/>
            <a:r>
              <a:rPr lang="en-NZ" sz="2400" b="1" dirty="0" smtClean="0">
                <a:solidFill>
                  <a:srgbClr val="166418"/>
                </a:solidFill>
                <a:latin typeface="Arial" pitchFamily="34" charset="0"/>
                <a:cs typeface="Arial" pitchFamily="34" charset="0"/>
              </a:rPr>
              <a:t>Where it is hard:</a:t>
            </a:r>
            <a:endParaRPr lang="en-NZ" sz="2400" b="1" dirty="0">
              <a:solidFill>
                <a:srgbClr val="1664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3082" y="1447121"/>
            <a:ext cx="7920880" cy="4248472"/>
          </a:xfrm>
          <a:solidFill>
            <a:schemeClr val="bg1"/>
          </a:solidFill>
        </p:spPr>
        <p:txBody>
          <a:bodyPr/>
          <a:lstStyle/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endParaRPr lang="en-N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 an individual: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Culture of assuming service providers know best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History of being left out of big decisions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Limited awareness of chances to make decisions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Limited experience of the consequences of the decisions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 an employee: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Are people deciding not to be a part of a decision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Blind spots due to best intentions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Balance between including and overwhelming people</a:t>
            </a:r>
            <a:endParaRPr lang="en-NZ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 an organisation:</a:t>
            </a:r>
            <a:endParaRPr lang="en-NZ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Providing a consistent service and listening to choices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Time </a:t>
            </a:r>
            <a:r>
              <a:rPr lang="en-NZ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consuming to have </a:t>
            </a: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SDM as </a:t>
            </a:r>
            <a:r>
              <a:rPr lang="en-NZ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 </a:t>
            </a: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of every practice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annot make policies to ensure SDM happens</a:t>
            </a:r>
            <a:endParaRPr lang="en-NZ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endParaRPr lang="en-NZ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1120080"/>
            <a:ext cx="2282949" cy="245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53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/>
          <a:lstStyle/>
          <a:p>
            <a:pPr algn="l"/>
            <a:r>
              <a:rPr lang="en-NZ" sz="2400" b="1" dirty="0" smtClean="0">
                <a:solidFill>
                  <a:srgbClr val="166418"/>
                </a:solidFill>
                <a:latin typeface="Arial" pitchFamily="34" charset="0"/>
                <a:cs typeface="Arial" pitchFamily="34" charset="0"/>
              </a:rPr>
              <a:t>Looking for a flat</a:t>
            </a:r>
            <a:endParaRPr lang="en-NZ" sz="2400" b="1" dirty="0">
              <a:solidFill>
                <a:srgbClr val="1664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4392488" cy="4525963"/>
          </a:xfrm>
          <a:solidFill>
            <a:schemeClr val="bg1"/>
          </a:solidFill>
        </p:spPr>
        <p:txBody>
          <a:bodyPr/>
          <a:lstStyle/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Opportunities to make decisions</a:t>
            </a:r>
            <a:r>
              <a:rPr lang="en-NZ" sz="2000" dirty="0">
                <a:latin typeface="Arial" pitchFamily="34" charset="0"/>
                <a:cs typeface="Arial" pitchFamily="34" charset="0"/>
              </a:rPr>
              <a:t>:</a:t>
            </a:r>
            <a:endParaRPr lang="en-N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What area </a:t>
            </a:r>
            <a:r>
              <a:rPr lang="en-NZ" sz="1600" dirty="0">
                <a:latin typeface="Arial" pitchFamily="34" charset="0"/>
                <a:cs typeface="Arial" pitchFamily="34" charset="0"/>
              </a:rPr>
              <a:t>I</a:t>
            </a: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live in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Who </a:t>
            </a:r>
            <a:r>
              <a:rPr lang="en-NZ" sz="1600" dirty="0">
                <a:latin typeface="Arial" pitchFamily="34" charset="0"/>
                <a:cs typeface="Arial" pitchFamily="34" charset="0"/>
              </a:rPr>
              <a:t>I</a:t>
            </a: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live with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How much </a:t>
            </a:r>
            <a:r>
              <a:rPr lang="en-NZ" sz="1600" dirty="0" smtClean="0">
                <a:latin typeface="Arial" pitchFamily="34" charset="0"/>
                <a:cs typeface="Arial" pitchFamily="34" charset="0"/>
              </a:rPr>
              <a:t>I’m</a:t>
            </a: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willing to pay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Which flat </a:t>
            </a:r>
            <a:r>
              <a:rPr lang="en-NZ" sz="1600" dirty="0">
                <a:latin typeface="Arial" pitchFamily="34" charset="0"/>
                <a:cs typeface="Arial" pitchFamily="34" charset="0"/>
              </a:rPr>
              <a:t>I</a:t>
            </a: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decide to live in</a:t>
            </a: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AND:</a:t>
            </a:r>
            <a:endParaRPr lang="en-NZ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Who looks online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Who books to see the flat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Who visit flats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Who supports me when I want it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What do I want to write on the application forms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latin typeface="Arial" pitchFamily="34" charset="0"/>
                <a:cs typeface="Arial" pitchFamily="34" charset="0"/>
              </a:rPr>
              <a:t>What power, phone, internet companies will I use</a:t>
            </a:r>
            <a:endParaRPr lang="en-NZ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endParaRPr lang="en-NZ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endParaRPr lang="en-NZ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567" y="1600200"/>
            <a:ext cx="3131825" cy="4171596"/>
          </a:xfrm>
        </p:spPr>
      </p:pic>
    </p:spTree>
    <p:extLst>
      <p:ext uri="{BB962C8B-B14F-4D97-AF65-F5344CB8AC3E}">
        <p14:creationId xmlns:p14="http://schemas.microsoft.com/office/powerpoint/2010/main" val="114474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/>
          <a:lstStyle/>
          <a:p>
            <a:pPr algn="l"/>
            <a:r>
              <a:rPr lang="en-NZ" sz="2400" b="1" dirty="0" smtClean="0">
                <a:solidFill>
                  <a:srgbClr val="166418"/>
                </a:solidFill>
                <a:latin typeface="Arial" pitchFamily="34" charset="0"/>
                <a:cs typeface="Arial" pitchFamily="34" charset="0"/>
              </a:rPr>
              <a:t>Looking for a flat</a:t>
            </a:r>
            <a:endParaRPr lang="en-NZ" sz="2400" b="1" dirty="0">
              <a:solidFill>
                <a:srgbClr val="166418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92896"/>
            <a:ext cx="4076518" cy="3633267"/>
          </a:xfrm>
        </p:spPr>
      </p:pic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93238" y="1600200"/>
            <a:ext cx="4394786" cy="4525963"/>
          </a:xfrm>
        </p:spPr>
        <p:txBody>
          <a:bodyPr/>
          <a:lstStyle/>
          <a:p>
            <a:pPr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>
                <a:latin typeface="Arial" pitchFamily="34" charset="0"/>
                <a:cs typeface="Arial" pitchFamily="34" charset="0"/>
              </a:rPr>
              <a:t>AND if you plan to live with someone else who struggles with decision making:</a:t>
            </a:r>
          </a:p>
          <a:p>
            <a:pPr lvl="1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>
                <a:latin typeface="Arial" pitchFamily="34" charset="0"/>
                <a:cs typeface="Arial" pitchFamily="34" charset="0"/>
              </a:rPr>
              <a:t>Who decides if this flat is the right one for us</a:t>
            </a:r>
          </a:p>
          <a:p>
            <a:pPr lvl="1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>
                <a:latin typeface="Arial" pitchFamily="34" charset="0"/>
                <a:cs typeface="Arial" pitchFamily="34" charset="0"/>
              </a:rPr>
              <a:t>Who gets which bedroom</a:t>
            </a:r>
          </a:p>
          <a:p>
            <a:pPr lvl="1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>
                <a:latin typeface="Arial" pitchFamily="34" charset="0"/>
                <a:cs typeface="Arial" pitchFamily="34" charset="0"/>
              </a:rPr>
              <a:t>How much can we afford</a:t>
            </a:r>
          </a:p>
          <a:p>
            <a:pPr lvl="1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>
                <a:latin typeface="Arial" pitchFamily="34" charset="0"/>
                <a:cs typeface="Arial" pitchFamily="34" charset="0"/>
              </a:rPr>
              <a:t>Who brings or buys what furniture</a:t>
            </a:r>
          </a:p>
          <a:p>
            <a:pPr lvl="1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>
                <a:latin typeface="Arial" pitchFamily="34" charset="0"/>
                <a:cs typeface="Arial" pitchFamily="34" charset="0"/>
              </a:rPr>
              <a:t>How will we manage our bills, food and shopping </a:t>
            </a:r>
            <a:endParaRPr lang="en-NZ" sz="16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latin typeface="Arial" pitchFamily="34" charset="0"/>
                <a:cs typeface="Arial" pitchFamily="34" charset="0"/>
              </a:rPr>
              <a:t>What information am I comfortable sharing with my soon to be flatmate</a:t>
            </a:r>
            <a:endParaRPr lang="en-NZ" sz="1600" dirty="0">
              <a:latin typeface="Arial" pitchFamily="34" charset="0"/>
              <a:cs typeface="Arial" pitchFamily="34" charset="0"/>
            </a:endParaRP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2084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24745"/>
            <a:ext cx="6192688" cy="504055"/>
          </a:xfrm>
        </p:spPr>
        <p:txBody>
          <a:bodyPr/>
          <a:lstStyle/>
          <a:p>
            <a:pPr algn="l"/>
            <a:r>
              <a:rPr lang="en-NZ" sz="2400" b="1" dirty="0" smtClean="0">
                <a:solidFill>
                  <a:srgbClr val="166418"/>
                </a:solidFill>
                <a:latin typeface="Arial" pitchFamily="34" charset="0"/>
                <a:cs typeface="Arial" pitchFamily="34" charset="0"/>
              </a:rPr>
              <a:t>What can you design into your service?</a:t>
            </a:r>
            <a:endParaRPr lang="en-NZ" sz="2400" b="1" dirty="0">
              <a:solidFill>
                <a:srgbClr val="1664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7920880" cy="4248472"/>
          </a:xfrm>
          <a:solidFill>
            <a:schemeClr val="bg1"/>
          </a:solidFill>
        </p:spPr>
        <p:txBody>
          <a:bodyPr/>
          <a:lstStyle/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endParaRPr lang="en-NZ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Policies and Paperwork: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What is essential, what is optional, what is preferred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Don’t make absolute statements if you can avoid it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You are doing SDM right if you are changing paperwork/policies all the time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Paperwork has to demonstrate your principles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Work out how decision making will happen at the beginning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endParaRPr lang="en-NZ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endParaRPr lang="en-NZ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endParaRPr lang="en-N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77072"/>
            <a:ext cx="201622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7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24745"/>
            <a:ext cx="6480720" cy="504055"/>
          </a:xfrm>
        </p:spPr>
        <p:txBody>
          <a:bodyPr/>
          <a:lstStyle/>
          <a:p>
            <a:pPr algn="l"/>
            <a:r>
              <a:rPr lang="en-NZ" sz="2400" b="1" dirty="0" smtClean="0">
                <a:solidFill>
                  <a:srgbClr val="166418"/>
                </a:solidFill>
                <a:latin typeface="Arial" pitchFamily="34" charset="0"/>
                <a:cs typeface="Arial" pitchFamily="34" charset="0"/>
              </a:rPr>
              <a:t>What can you design into your service?</a:t>
            </a:r>
            <a:endParaRPr lang="en-NZ" sz="2400" b="1" dirty="0">
              <a:solidFill>
                <a:srgbClr val="1664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7920880" cy="4248472"/>
          </a:xfrm>
          <a:solidFill>
            <a:schemeClr val="bg1"/>
          </a:solidFill>
        </p:spPr>
        <p:txBody>
          <a:bodyPr/>
          <a:lstStyle/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endParaRPr lang="en-NZ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Staff and training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Individual approves each recruitment process 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Induction needs to be tailored to the individual 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Individuals should be an active part of induction</a:t>
            </a:r>
            <a:endParaRPr lang="en-NZ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Managers need to practice what they preach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Staff training on decision making and person driven practices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How the organisation approaches challenges/disagreements 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r>
              <a:rPr lang="en-NZ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Consider who markets the service and who delivers it</a:t>
            </a:r>
          </a:p>
          <a:p>
            <a:pPr lvl="1" algn="l">
              <a:buClr>
                <a:srgbClr val="166418"/>
              </a:buClr>
              <a:buFont typeface="Wingdings" pitchFamily="2" charset="2"/>
              <a:buChar char="Ø"/>
            </a:pPr>
            <a:endParaRPr lang="en-NZ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93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2825</TotalTime>
  <Words>631</Words>
  <Application>Microsoft Office PowerPoint</Application>
  <PresentationFormat>On-screen Show (4:3)</PresentationFormat>
  <Paragraphs>116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1_Custom Design</vt:lpstr>
      <vt:lpstr>Custom Design</vt:lpstr>
      <vt:lpstr>Managing for Supported Decision Making</vt:lpstr>
      <vt:lpstr>Choice in Community Living</vt:lpstr>
      <vt:lpstr>Choice in Community Living (CICL) and Supported Decision Making (SDM)</vt:lpstr>
      <vt:lpstr>Where it is easy:</vt:lpstr>
      <vt:lpstr>Where it is hard:</vt:lpstr>
      <vt:lpstr>Looking for a flat</vt:lpstr>
      <vt:lpstr>Looking for a flat</vt:lpstr>
      <vt:lpstr>What can you design into your service?</vt:lpstr>
      <vt:lpstr>What can you design into your service?</vt:lpstr>
      <vt:lpstr>What do you have to watch for</vt:lpstr>
      <vt:lpstr>Where is Te Roopu Taurima going next?</vt:lpstr>
    </vt:vector>
  </TitlesOfParts>
  <Company>Revera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valeriem</dc:creator>
  <cp:lastModifiedBy>ADL</cp:lastModifiedBy>
  <cp:revision>153</cp:revision>
  <cp:lastPrinted>2016-04-12T01:46:31Z</cp:lastPrinted>
  <dcterms:created xsi:type="dcterms:W3CDTF">2011-10-03T22:42:50Z</dcterms:created>
  <dcterms:modified xsi:type="dcterms:W3CDTF">2016-05-24T04:46:07Z</dcterms:modified>
</cp:coreProperties>
</file>