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8"/>
  </p:notesMasterIdLst>
  <p:sldIdLst>
    <p:sldId id="261" r:id="rId2"/>
    <p:sldId id="287" r:id="rId3"/>
    <p:sldId id="278" r:id="rId4"/>
    <p:sldId id="260" r:id="rId5"/>
    <p:sldId id="310" r:id="rId6"/>
    <p:sldId id="311" r:id="rId7"/>
    <p:sldId id="275" r:id="rId8"/>
    <p:sldId id="266" r:id="rId9"/>
    <p:sldId id="274" r:id="rId10"/>
    <p:sldId id="263" r:id="rId11"/>
    <p:sldId id="270" r:id="rId12"/>
    <p:sldId id="305" r:id="rId13"/>
    <p:sldId id="309" r:id="rId14"/>
    <p:sldId id="277" r:id="rId15"/>
    <p:sldId id="308" r:id="rId16"/>
    <p:sldId id="265" r:id="rId17"/>
    <p:sldId id="304" r:id="rId18"/>
    <p:sldId id="307" r:id="rId19"/>
    <p:sldId id="306" r:id="rId20"/>
    <p:sldId id="282" r:id="rId21"/>
    <p:sldId id="319" r:id="rId22"/>
    <p:sldId id="313" r:id="rId23"/>
    <p:sldId id="316" r:id="rId24"/>
    <p:sldId id="317" r:id="rId25"/>
    <p:sldId id="315" r:id="rId26"/>
    <p:sldId id="318"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941" autoAdjust="0"/>
  </p:normalViewPr>
  <p:slideViewPr>
    <p:cSldViewPr>
      <p:cViewPr varScale="1">
        <p:scale>
          <a:sx n="50" d="100"/>
          <a:sy n="50" d="100"/>
        </p:scale>
        <p:origin x="1956" y="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0A4E76-B172-4368-9097-856762329C08}" type="datetimeFigureOut">
              <a:rPr lang="en-US" smtClean="0"/>
              <a:t>7/17/2016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03E24A-4180-41A9-8716-B2B93B523C7C}" type="slidenum">
              <a:rPr lang="en-US" smtClean="0"/>
              <a:t>‹#›</a:t>
            </a:fld>
            <a:endParaRPr lang="en-US"/>
          </a:p>
        </p:txBody>
      </p:sp>
    </p:spTree>
    <p:extLst>
      <p:ext uri="{BB962C8B-B14F-4D97-AF65-F5344CB8AC3E}">
        <p14:creationId xmlns:p14="http://schemas.microsoft.com/office/powerpoint/2010/main" val="363080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03E24A-4180-41A9-8716-B2B93B523C7C}" type="slidenum">
              <a:rPr lang="en-US" smtClean="0"/>
              <a:t>3</a:t>
            </a:fld>
            <a:endParaRPr lang="en-US"/>
          </a:p>
        </p:txBody>
      </p:sp>
    </p:spTree>
    <p:extLst>
      <p:ext uri="{BB962C8B-B14F-4D97-AF65-F5344CB8AC3E}">
        <p14:creationId xmlns:p14="http://schemas.microsoft.com/office/powerpoint/2010/main" val="8275508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B03E24A-4180-41A9-8716-B2B93B523C7C}" type="slidenum">
              <a:rPr lang="en-US" smtClean="0"/>
              <a:t>16</a:t>
            </a:fld>
            <a:endParaRPr lang="en-US"/>
          </a:p>
        </p:txBody>
      </p:sp>
    </p:spTree>
    <p:extLst>
      <p:ext uri="{BB962C8B-B14F-4D97-AF65-F5344CB8AC3E}">
        <p14:creationId xmlns:p14="http://schemas.microsoft.com/office/powerpoint/2010/main" val="287558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pPr>
              <a:defRPr/>
            </a:pPr>
            <a:fld id="{F9CCAE39-BB48-43C5-9FAA-A9B85F8D1E92}" type="slidenum">
              <a:rPr lang="en-GB" smtClean="0"/>
              <a:pPr>
                <a:defRPr/>
              </a:pPr>
              <a:t>18</a:t>
            </a:fld>
            <a:endParaRPr lang="en-GB" dirty="0"/>
          </a:p>
        </p:txBody>
      </p:sp>
    </p:spTree>
    <p:extLst>
      <p:ext uri="{BB962C8B-B14F-4D97-AF65-F5344CB8AC3E}">
        <p14:creationId xmlns:p14="http://schemas.microsoft.com/office/powerpoint/2010/main" val="2256056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endParaRPr lang="en-US" dirty="0"/>
          </a:p>
        </p:txBody>
      </p:sp>
    </p:spTree>
    <p:extLst>
      <p:ext uri="{BB962C8B-B14F-4D97-AF65-F5344CB8AC3E}">
        <p14:creationId xmlns:p14="http://schemas.microsoft.com/office/powerpoint/2010/main" val="543821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03E24A-4180-41A9-8716-B2B93B523C7C}" type="slidenum">
              <a:rPr lang="en-US" smtClean="0"/>
              <a:t>4</a:t>
            </a:fld>
            <a:endParaRPr lang="en-US"/>
          </a:p>
        </p:txBody>
      </p:sp>
    </p:spTree>
    <p:extLst>
      <p:ext uri="{BB962C8B-B14F-4D97-AF65-F5344CB8AC3E}">
        <p14:creationId xmlns:p14="http://schemas.microsoft.com/office/powerpoint/2010/main" val="2893199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B03E24A-4180-41A9-8716-B2B93B523C7C}" type="slidenum">
              <a:rPr lang="en-US" smtClean="0"/>
              <a:t>5</a:t>
            </a:fld>
            <a:endParaRPr lang="en-US"/>
          </a:p>
        </p:txBody>
      </p:sp>
    </p:spTree>
    <p:extLst>
      <p:ext uri="{BB962C8B-B14F-4D97-AF65-F5344CB8AC3E}">
        <p14:creationId xmlns:p14="http://schemas.microsoft.com/office/powerpoint/2010/main" val="2496463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03E24A-4180-41A9-8716-B2B93B523C7C}" type="slidenum">
              <a:rPr lang="en-US" smtClean="0"/>
              <a:t>6</a:t>
            </a:fld>
            <a:endParaRPr lang="en-US"/>
          </a:p>
        </p:txBody>
      </p:sp>
    </p:spTree>
    <p:extLst>
      <p:ext uri="{BB962C8B-B14F-4D97-AF65-F5344CB8AC3E}">
        <p14:creationId xmlns:p14="http://schemas.microsoft.com/office/powerpoint/2010/main" val="12571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B03E24A-4180-41A9-8716-B2B93B523C7C}" type="slidenum">
              <a:rPr lang="en-US" smtClean="0"/>
              <a:t>7</a:t>
            </a:fld>
            <a:endParaRPr lang="en-US"/>
          </a:p>
        </p:txBody>
      </p:sp>
    </p:spTree>
    <p:extLst>
      <p:ext uri="{BB962C8B-B14F-4D97-AF65-F5344CB8AC3E}">
        <p14:creationId xmlns:p14="http://schemas.microsoft.com/office/powerpoint/2010/main" val="2768952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03E24A-4180-41A9-8716-B2B93B523C7C}" type="slidenum">
              <a:rPr lang="en-US" smtClean="0"/>
              <a:t>8</a:t>
            </a:fld>
            <a:endParaRPr lang="en-US"/>
          </a:p>
        </p:txBody>
      </p:sp>
    </p:spTree>
    <p:extLst>
      <p:ext uri="{BB962C8B-B14F-4D97-AF65-F5344CB8AC3E}">
        <p14:creationId xmlns:p14="http://schemas.microsoft.com/office/powerpoint/2010/main" val="31820514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03E24A-4180-41A9-8716-B2B93B523C7C}" type="slidenum">
              <a:rPr lang="en-US" smtClean="0"/>
              <a:t>9</a:t>
            </a:fld>
            <a:endParaRPr lang="en-US"/>
          </a:p>
        </p:txBody>
      </p:sp>
    </p:spTree>
    <p:extLst>
      <p:ext uri="{BB962C8B-B14F-4D97-AF65-F5344CB8AC3E}">
        <p14:creationId xmlns:p14="http://schemas.microsoft.com/office/powerpoint/2010/main" val="19532788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03E24A-4180-41A9-8716-B2B93B523C7C}" type="slidenum">
              <a:rPr lang="en-US" smtClean="0"/>
              <a:t>10</a:t>
            </a:fld>
            <a:endParaRPr lang="en-US"/>
          </a:p>
        </p:txBody>
      </p:sp>
    </p:spTree>
    <p:extLst>
      <p:ext uri="{BB962C8B-B14F-4D97-AF65-F5344CB8AC3E}">
        <p14:creationId xmlns:p14="http://schemas.microsoft.com/office/powerpoint/2010/main" val="83277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03E24A-4180-41A9-8716-B2B93B523C7C}" type="slidenum">
              <a:rPr lang="en-US" smtClean="0"/>
              <a:t>14</a:t>
            </a:fld>
            <a:endParaRPr lang="en-US"/>
          </a:p>
        </p:txBody>
      </p:sp>
    </p:spTree>
    <p:extLst>
      <p:ext uri="{BB962C8B-B14F-4D97-AF65-F5344CB8AC3E}">
        <p14:creationId xmlns:p14="http://schemas.microsoft.com/office/powerpoint/2010/main" val="1695048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4E99500-C94A-4147-AB2A-55673341F74A}" type="datetimeFigureOut">
              <a:rPr lang="en-US" smtClean="0"/>
              <a:t>7/17/2016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94D9D-9F00-4DC3-A0C2-305B31B14FD9}" type="slidenum">
              <a:rPr lang="en-US" smtClean="0"/>
              <a:t>‹#›</a:t>
            </a:fld>
            <a:endParaRPr lang="en-US"/>
          </a:p>
        </p:txBody>
      </p:sp>
    </p:spTree>
    <p:extLst>
      <p:ext uri="{BB962C8B-B14F-4D97-AF65-F5344CB8AC3E}">
        <p14:creationId xmlns:p14="http://schemas.microsoft.com/office/powerpoint/2010/main" val="2650151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E99500-C94A-4147-AB2A-55673341F74A}" type="datetimeFigureOut">
              <a:rPr lang="en-US" smtClean="0"/>
              <a:t>7/17/2016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94D9D-9F00-4DC3-A0C2-305B31B14FD9}" type="slidenum">
              <a:rPr lang="en-US" smtClean="0"/>
              <a:t>‹#›</a:t>
            </a:fld>
            <a:endParaRPr lang="en-US"/>
          </a:p>
        </p:txBody>
      </p:sp>
    </p:spTree>
    <p:extLst>
      <p:ext uri="{BB962C8B-B14F-4D97-AF65-F5344CB8AC3E}">
        <p14:creationId xmlns:p14="http://schemas.microsoft.com/office/powerpoint/2010/main" val="4091534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E99500-C94A-4147-AB2A-55673341F74A}" type="datetimeFigureOut">
              <a:rPr lang="en-US" smtClean="0"/>
              <a:t>7/17/2016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94D9D-9F00-4DC3-A0C2-305B31B14FD9}" type="slidenum">
              <a:rPr lang="en-US" smtClean="0"/>
              <a:t>‹#›</a:t>
            </a:fld>
            <a:endParaRPr lang="en-US"/>
          </a:p>
        </p:txBody>
      </p:sp>
    </p:spTree>
    <p:extLst>
      <p:ext uri="{BB962C8B-B14F-4D97-AF65-F5344CB8AC3E}">
        <p14:creationId xmlns:p14="http://schemas.microsoft.com/office/powerpoint/2010/main" val="54285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E99500-C94A-4147-AB2A-55673341F74A}" type="datetimeFigureOut">
              <a:rPr lang="en-US" smtClean="0"/>
              <a:t>7/17/2016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94D9D-9F00-4DC3-A0C2-305B31B14FD9}" type="slidenum">
              <a:rPr lang="en-US" smtClean="0"/>
              <a:t>‹#›</a:t>
            </a:fld>
            <a:endParaRPr lang="en-US"/>
          </a:p>
        </p:txBody>
      </p:sp>
    </p:spTree>
    <p:extLst>
      <p:ext uri="{BB962C8B-B14F-4D97-AF65-F5344CB8AC3E}">
        <p14:creationId xmlns:p14="http://schemas.microsoft.com/office/powerpoint/2010/main" val="1304761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4E99500-C94A-4147-AB2A-55673341F74A}" type="datetimeFigureOut">
              <a:rPr lang="en-US" smtClean="0"/>
              <a:t>7/17/2016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94D9D-9F00-4DC3-A0C2-305B31B14FD9}" type="slidenum">
              <a:rPr lang="en-US" smtClean="0"/>
              <a:t>‹#›</a:t>
            </a:fld>
            <a:endParaRPr lang="en-US"/>
          </a:p>
        </p:txBody>
      </p:sp>
    </p:spTree>
    <p:extLst>
      <p:ext uri="{BB962C8B-B14F-4D97-AF65-F5344CB8AC3E}">
        <p14:creationId xmlns:p14="http://schemas.microsoft.com/office/powerpoint/2010/main" val="1563325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4E99500-C94A-4147-AB2A-55673341F74A}" type="datetimeFigureOut">
              <a:rPr lang="en-US" smtClean="0"/>
              <a:t>7/17/2016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94D9D-9F00-4DC3-A0C2-305B31B14FD9}" type="slidenum">
              <a:rPr lang="en-US" smtClean="0"/>
              <a:t>‹#›</a:t>
            </a:fld>
            <a:endParaRPr lang="en-US"/>
          </a:p>
        </p:txBody>
      </p:sp>
    </p:spTree>
    <p:extLst>
      <p:ext uri="{BB962C8B-B14F-4D97-AF65-F5344CB8AC3E}">
        <p14:creationId xmlns:p14="http://schemas.microsoft.com/office/powerpoint/2010/main" val="1387688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4E99500-C94A-4147-AB2A-55673341F74A}" type="datetimeFigureOut">
              <a:rPr lang="en-US" smtClean="0"/>
              <a:t>7/17/2016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494D9D-9F00-4DC3-A0C2-305B31B14FD9}" type="slidenum">
              <a:rPr lang="en-US" smtClean="0"/>
              <a:t>‹#›</a:t>
            </a:fld>
            <a:endParaRPr lang="en-US"/>
          </a:p>
        </p:txBody>
      </p:sp>
    </p:spTree>
    <p:extLst>
      <p:ext uri="{BB962C8B-B14F-4D97-AF65-F5344CB8AC3E}">
        <p14:creationId xmlns:p14="http://schemas.microsoft.com/office/powerpoint/2010/main" val="2748715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4E99500-C94A-4147-AB2A-55673341F74A}" type="datetimeFigureOut">
              <a:rPr lang="en-US" smtClean="0"/>
              <a:t>7/17/2016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494D9D-9F00-4DC3-A0C2-305B31B14FD9}" type="slidenum">
              <a:rPr lang="en-US" smtClean="0"/>
              <a:t>‹#›</a:t>
            </a:fld>
            <a:endParaRPr lang="en-US"/>
          </a:p>
        </p:txBody>
      </p:sp>
    </p:spTree>
    <p:extLst>
      <p:ext uri="{BB962C8B-B14F-4D97-AF65-F5344CB8AC3E}">
        <p14:creationId xmlns:p14="http://schemas.microsoft.com/office/powerpoint/2010/main" val="1871770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E99500-C94A-4147-AB2A-55673341F74A}" type="datetimeFigureOut">
              <a:rPr lang="en-US" smtClean="0"/>
              <a:t>7/17/2016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494D9D-9F00-4DC3-A0C2-305B31B14FD9}" type="slidenum">
              <a:rPr lang="en-US" smtClean="0"/>
              <a:t>‹#›</a:t>
            </a:fld>
            <a:endParaRPr lang="en-US"/>
          </a:p>
        </p:txBody>
      </p:sp>
    </p:spTree>
    <p:extLst>
      <p:ext uri="{BB962C8B-B14F-4D97-AF65-F5344CB8AC3E}">
        <p14:creationId xmlns:p14="http://schemas.microsoft.com/office/powerpoint/2010/main" val="957870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4E99500-C94A-4147-AB2A-55673341F74A}" type="datetimeFigureOut">
              <a:rPr lang="en-US" smtClean="0"/>
              <a:t>7/17/2016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94D9D-9F00-4DC3-A0C2-305B31B14FD9}" type="slidenum">
              <a:rPr lang="en-US" smtClean="0"/>
              <a:t>‹#›</a:t>
            </a:fld>
            <a:endParaRPr lang="en-US"/>
          </a:p>
        </p:txBody>
      </p:sp>
    </p:spTree>
    <p:extLst>
      <p:ext uri="{BB962C8B-B14F-4D97-AF65-F5344CB8AC3E}">
        <p14:creationId xmlns:p14="http://schemas.microsoft.com/office/powerpoint/2010/main" val="684714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4E99500-C94A-4147-AB2A-55673341F74A}" type="datetimeFigureOut">
              <a:rPr lang="en-US" smtClean="0"/>
              <a:t>7/17/2016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94D9D-9F00-4DC3-A0C2-305B31B14FD9}" type="slidenum">
              <a:rPr lang="en-US" smtClean="0"/>
              <a:t>‹#›</a:t>
            </a:fld>
            <a:endParaRPr lang="en-US"/>
          </a:p>
        </p:txBody>
      </p:sp>
    </p:spTree>
    <p:extLst>
      <p:ext uri="{BB962C8B-B14F-4D97-AF65-F5344CB8AC3E}">
        <p14:creationId xmlns:p14="http://schemas.microsoft.com/office/powerpoint/2010/main" val="1661517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E99500-C94A-4147-AB2A-55673341F74A}" type="datetimeFigureOut">
              <a:rPr lang="en-US" smtClean="0"/>
              <a:t>7/17/2016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494D9D-9F00-4DC3-A0C2-305B31B14FD9}" type="slidenum">
              <a:rPr lang="en-US" smtClean="0"/>
              <a:t>‹#›</a:t>
            </a:fld>
            <a:endParaRPr lang="en-US"/>
          </a:p>
        </p:txBody>
      </p:sp>
    </p:spTree>
    <p:extLst>
      <p:ext uri="{BB962C8B-B14F-4D97-AF65-F5344CB8AC3E}">
        <p14:creationId xmlns:p14="http://schemas.microsoft.com/office/powerpoint/2010/main" val="25057724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SFMI Logo Horizontal SFMI web &amp; Pho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960193" y="637776"/>
            <a:ext cx="1817224" cy="10533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0400" y="279701"/>
            <a:ext cx="1899023" cy="1342179"/>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2406" y="990600"/>
            <a:ext cx="2857500" cy="483254"/>
          </a:xfrm>
          <a:prstGeom prst="rect">
            <a:avLst/>
          </a:prstGeom>
        </p:spPr>
      </p:pic>
      <p:sp>
        <p:nvSpPr>
          <p:cNvPr id="6" name="TextBox 5"/>
          <p:cNvSpPr txBox="1"/>
          <p:nvPr/>
        </p:nvSpPr>
        <p:spPr>
          <a:xfrm>
            <a:off x="2177226" y="3044734"/>
            <a:ext cx="6172200" cy="1077218"/>
          </a:xfrm>
          <a:prstGeom prst="rect">
            <a:avLst/>
          </a:prstGeom>
          <a:noFill/>
        </p:spPr>
        <p:txBody>
          <a:bodyPr wrap="square" rtlCol="0">
            <a:spAutoFit/>
          </a:bodyPr>
          <a:lstStyle/>
          <a:p>
            <a:pPr algn="ctr"/>
            <a:r>
              <a:rPr lang="en-NZ" sz="3200" b="1" i="1" dirty="0"/>
              <a:t>Supported Decision Making and Mental Health Workshop</a:t>
            </a:r>
            <a:endParaRPr lang="en-NZ" sz="3200" dirty="0"/>
          </a:p>
        </p:txBody>
      </p:sp>
      <p:pic>
        <p:nvPicPr>
          <p:cNvPr id="7" name="Picture 6" descr="Supported Decision Making - The Conversation logo. Words set in an equal sign. &#10;&#10;"/>
          <p:cNvPicPr/>
          <p:nvPr/>
        </p:nvPicPr>
        <p:blipFill rotWithShape="1">
          <a:blip r:embed="rId5" cstate="print">
            <a:extLst>
              <a:ext uri="{28A0092B-C50C-407E-A947-70E740481C1C}">
                <a14:useLocalDpi xmlns:a14="http://schemas.microsoft.com/office/drawing/2010/main" val="0"/>
              </a:ext>
            </a:extLst>
          </a:blip>
          <a:srcRect/>
          <a:stretch/>
        </p:blipFill>
        <p:spPr bwMode="auto">
          <a:xfrm>
            <a:off x="609600" y="3113998"/>
            <a:ext cx="1710648" cy="91484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43095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rmAutofit/>
          </a:bodyPr>
          <a:lstStyle/>
          <a:p>
            <a:r>
              <a:rPr lang="en-NZ" dirty="0"/>
              <a:t>Other useful information:</a:t>
            </a:r>
            <a:endParaRPr lang="en-US" dirty="0"/>
          </a:p>
        </p:txBody>
      </p:sp>
      <p:sp>
        <p:nvSpPr>
          <p:cNvPr id="3" name="Content Placeholder 2"/>
          <p:cNvSpPr>
            <a:spLocks noGrp="1"/>
          </p:cNvSpPr>
          <p:nvPr>
            <p:ph idx="1"/>
          </p:nvPr>
        </p:nvSpPr>
        <p:spPr>
          <a:xfrm>
            <a:off x="457200" y="2133600"/>
            <a:ext cx="8229600" cy="4114800"/>
          </a:xfrm>
        </p:spPr>
        <p:txBody>
          <a:bodyPr>
            <a:normAutofit fontScale="92500"/>
          </a:bodyPr>
          <a:lstStyle/>
          <a:p>
            <a:r>
              <a:rPr lang="en-NZ" dirty="0"/>
              <a:t>Medication and possible side effects</a:t>
            </a:r>
          </a:p>
          <a:p>
            <a:r>
              <a:rPr lang="en-NZ" dirty="0"/>
              <a:t>Early warning signs and what to do about them</a:t>
            </a:r>
          </a:p>
          <a:p>
            <a:r>
              <a:rPr lang="en-NZ" dirty="0"/>
              <a:t>Information about recovery and how to support it</a:t>
            </a:r>
          </a:p>
          <a:p>
            <a:r>
              <a:rPr lang="en-NZ" dirty="0"/>
              <a:t>Promoting self care and coping strategies e.g. Carer Support Subsidy</a:t>
            </a:r>
          </a:p>
          <a:p>
            <a:r>
              <a:rPr lang="en-NZ" dirty="0"/>
              <a:t> Other supports in the community e.g. support groups, workshops, forums</a:t>
            </a:r>
          </a:p>
          <a:p>
            <a:endParaRPr lang="en-NZ" dirty="0"/>
          </a:p>
          <a:p>
            <a:endParaRPr lang="en-US" dirty="0"/>
          </a:p>
        </p:txBody>
      </p:sp>
    </p:spTree>
    <p:extLst>
      <p:ext uri="{BB962C8B-B14F-4D97-AF65-F5344CB8AC3E}">
        <p14:creationId xmlns:p14="http://schemas.microsoft.com/office/powerpoint/2010/main" val="486313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751" y="838200"/>
            <a:ext cx="8267700" cy="1122362"/>
          </a:xfrm>
        </p:spPr>
        <p:txBody>
          <a:bodyPr>
            <a:normAutofit fontScale="90000"/>
          </a:bodyPr>
          <a:lstStyle/>
          <a:p>
            <a:r>
              <a:rPr lang="en-NZ" dirty="0"/>
              <a:t>The Right to be consulted in discharge planning</a:t>
            </a:r>
            <a:endParaRPr lang="en-US" dirty="0"/>
          </a:p>
        </p:txBody>
      </p:sp>
      <p:sp>
        <p:nvSpPr>
          <p:cNvPr id="3" name="Content Placeholder 2"/>
          <p:cNvSpPr>
            <a:spLocks noGrp="1"/>
          </p:cNvSpPr>
          <p:nvPr>
            <p:ph idx="1"/>
          </p:nvPr>
        </p:nvSpPr>
        <p:spPr>
          <a:xfrm>
            <a:off x="467751" y="2590800"/>
            <a:ext cx="8229600" cy="3078163"/>
          </a:xfrm>
        </p:spPr>
        <p:txBody>
          <a:bodyPr>
            <a:normAutofit lnSpcReduction="10000"/>
          </a:bodyPr>
          <a:lstStyle/>
          <a:p>
            <a:r>
              <a:rPr lang="en-NZ" dirty="0"/>
              <a:t>Best practice determines discharge plans be developed in collaboration with family/whanau</a:t>
            </a:r>
          </a:p>
          <a:p>
            <a:r>
              <a:rPr lang="en-NZ" dirty="0"/>
              <a:t>It is a legal requirement that information  about discharge from a compulsory treatment order is given to primary carers</a:t>
            </a:r>
            <a:endParaRPr lang="en-US" dirty="0"/>
          </a:p>
        </p:txBody>
      </p:sp>
    </p:spTree>
    <p:extLst>
      <p:ext uri="{BB962C8B-B14F-4D97-AF65-F5344CB8AC3E}">
        <p14:creationId xmlns:p14="http://schemas.microsoft.com/office/powerpoint/2010/main" val="1319569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611736" cy="487624"/>
          </a:xfrm>
        </p:spPr>
        <p:txBody>
          <a:bodyPr>
            <a:normAutofit fontScale="90000"/>
          </a:bodyPr>
          <a:lstStyle/>
          <a:p>
            <a:r>
              <a:rPr lang="en-US" sz="3350" dirty="0">
                <a:solidFill>
                  <a:srgbClr val="941A2D"/>
                </a:solidFill>
              </a:rPr>
              <a:t>www.hdc.org.nz/publications</a:t>
            </a:r>
            <a:endParaRPr lang="en-NZ" sz="3350" dirty="0">
              <a:solidFill>
                <a:srgbClr val="941A2D"/>
              </a:solidFill>
            </a:endParaRPr>
          </a:p>
        </p:txBody>
      </p:sp>
      <p:grpSp>
        <p:nvGrpSpPr>
          <p:cNvPr id="9" name="Group 8"/>
          <p:cNvGrpSpPr/>
          <p:nvPr/>
        </p:nvGrpSpPr>
        <p:grpSpPr>
          <a:xfrm>
            <a:off x="472055" y="1524000"/>
            <a:ext cx="8277225" cy="4959255"/>
            <a:chOff x="899413" y="1916832"/>
            <a:chExt cx="7272987" cy="4635567"/>
          </a:xfrm>
        </p:grpSpPr>
        <p:pic>
          <p:nvPicPr>
            <p:cNvPr id="7" name="Picture 6"/>
            <p:cNvPicPr/>
            <p:nvPr/>
          </p:nvPicPr>
          <p:blipFill rotWithShape="1">
            <a:blip r:embed="rId2" cstate="print">
              <a:extLst>
                <a:ext uri="{28A0092B-C50C-407E-A947-70E740481C1C}">
                  <a14:useLocalDpi xmlns:a14="http://schemas.microsoft.com/office/drawing/2010/main" val="0"/>
                </a:ext>
              </a:extLst>
            </a:blip>
            <a:srcRect/>
            <a:stretch/>
          </p:blipFill>
          <p:spPr bwMode="auto">
            <a:xfrm>
              <a:off x="899413" y="1916832"/>
              <a:ext cx="3240538" cy="4635567"/>
            </a:xfrm>
            <a:prstGeom prst="rect">
              <a:avLst/>
            </a:prstGeom>
            <a:ln>
              <a:noFill/>
            </a:ln>
            <a:extLst>
              <a:ext uri="{53640926-AAD7-44D8-BBD7-CCE9431645EC}">
                <a14:shadowObscured xmlns:a14="http://schemas.microsoft.com/office/drawing/2010/main"/>
              </a:ext>
            </a:extLst>
          </p:spPr>
        </p:pic>
        <p:pic>
          <p:nvPicPr>
            <p:cNvPr id="8" name="Picture 7"/>
            <p:cNvPicPr/>
            <p:nvPr/>
          </p:nvPicPr>
          <p:blipFill rotWithShape="1">
            <a:blip r:embed="rId3" cstate="print">
              <a:extLst>
                <a:ext uri="{28A0092B-C50C-407E-A947-70E740481C1C}">
                  <a14:useLocalDpi xmlns:a14="http://schemas.microsoft.com/office/drawing/2010/main" val="0"/>
                </a:ext>
              </a:extLst>
            </a:blip>
            <a:srcRect/>
            <a:stretch/>
          </p:blipFill>
          <p:spPr bwMode="auto">
            <a:xfrm>
              <a:off x="4887416" y="1916832"/>
              <a:ext cx="3284984" cy="4635567"/>
            </a:xfrm>
            <a:prstGeom prst="rect">
              <a:avLst/>
            </a:prstGeom>
            <a:ln>
              <a:noFill/>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2821407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068" y="1202684"/>
            <a:ext cx="3733800" cy="527473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5536" y="1253298"/>
            <a:ext cx="3886200" cy="5173504"/>
          </a:xfrm>
          <a:prstGeom prst="rect">
            <a:avLst/>
          </a:prstGeom>
        </p:spPr>
      </p:pic>
      <p:sp>
        <p:nvSpPr>
          <p:cNvPr id="6" name="Title 1"/>
          <p:cNvSpPr>
            <a:spLocks noGrp="1"/>
          </p:cNvSpPr>
          <p:nvPr>
            <p:ph type="title"/>
          </p:nvPr>
        </p:nvSpPr>
        <p:spPr>
          <a:xfrm>
            <a:off x="0" y="457200"/>
            <a:ext cx="8611736" cy="487624"/>
          </a:xfrm>
        </p:spPr>
        <p:txBody>
          <a:bodyPr>
            <a:normAutofit fontScale="90000"/>
          </a:bodyPr>
          <a:lstStyle/>
          <a:p>
            <a:r>
              <a:rPr lang="en-US" sz="3350" dirty="0">
                <a:solidFill>
                  <a:srgbClr val="941A2D"/>
                </a:solidFill>
              </a:rPr>
              <a:t>www.hdc.org.nz/publications</a:t>
            </a:r>
            <a:endParaRPr lang="en-NZ" sz="3350" dirty="0">
              <a:solidFill>
                <a:srgbClr val="941A2D"/>
              </a:solidFill>
            </a:endParaRPr>
          </a:p>
        </p:txBody>
      </p:sp>
    </p:spTree>
    <p:extLst>
      <p:ext uri="{BB962C8B-B14F-4D97-AF65-F5344CB8AC3E}">
        <p14:creationId xmlns:p14="http://schemas.microsoft.com/office/powerpoint/2010/main" val="2871633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1338" y="1009849"/>
            <a:ext cx="8229600" cy="1198562"/>
          </a:xfrm>
        </p:spPr>
        <p:txBody>
          <a:bodyPr/>
          <a:lstStyle/>
          <a:p>
            <a:r>
              <a:rPr lang="en-NZ" dirty="0"/>
              <a:t>Advance Directives</a:t>
            </a:r>
            <a:endParaRPr lang="en-US" dirty="0"/>
          </a:p>
        </p:txBody>
      </p:sp>
      <p:sp>
        <p:nvSpPr>
          <p:cNvPr id="3" name="Content Placeholder 2"/>
          <p:cNvSpPr>
            <a:spLocks noGrp="1"/>
          </p:cNvSpPr>
          <p:nvPr>
            <p:ph idx="1"/>
          </p:nvPr>
        </p:nvSpPr>
        <p:spPr>
          <a:xfrm>
            <a:off x="451338" y="2438400"/>
            <a:ext cx="8229600" cy="2925763"/>
          </a:xfrm>
        </p:spPr>
        <p:txBody>
          <a:bodyPr>
            <a:normAutofit lnSpcReduction="10000"/>
          </a:bodyPr>
          <a:lstStyle/>
          <a:p>
            <a:r>
              <a:rPr lang="en-NZ" dirty="0"/>
              <a:t>An advance directive is a statement to others (usually in writing) made by the service user which sets out their preferred treatment options in the event that they are unable to communicate these during an episode of illness</a:t>
            </a:r>
            <a:endParaRPr lang="en-US" dirty="0"/>
          </a:p>
        </p:txBody>
      </p:sp>
    </p:spTree>
    <p:extLst>
      <p:ext uri="{BB962C8B-B14F-4D97-AF65-F5344CB8AC3E}">
        <p14:creationId xmlns:p14="http://schemas.microsoft.com/office/powerpoint/2010/main" val="1393519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609600"/>
            <a:ext cx="8226315" cy="5867400"/>
          </a:xfrm>
        </p:spPr>
      </p:pic>
    </p:spTree>
    <p:extLst>
      <p:ext uri="{BB962C8B-B14F-4D97-AF65-F5344CB8AC3E}">
        <p14:creationId xmlns:p14="http://schemas.microsoft.com/office/powerpoint/2010/main" val="29324768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NZ" dirty="0"/>
              <a:t>The right to be listened to</a:t>
            </a:r>
            <a:endParaRPr lang="en-US" dirty="0">
              <a:latin typeface="+mn-lt"/>
            </a:endParaRPr>
          </a:p>
        </p:txBody>
      </p:sp>
      <p:sp>
        <p:nvSpPr>
          <p:cNvPr id="3" name="Content Placeholder 2"/>
          <p:cNvSpPr>
            <a:spLocks noGrp="1"/>
          </p:cNvSpPr>
          <p:nvPr>
            <p:ph idx="1"/>
          </p:nvPr>
        </p:nvSpPr>
        <p:spPr>
          <a:xfrm>
            <a:off x="609600" y="1446628"/>
            <a:ext cx="8229600" cy="2849563"/>
          </a:xfrm>
        </p:spPr>
        <p:txBody>
          <a:bodyPr>
            <a:normAutofit fontScale="92500" lnSpcReduction="10000"/>
          </a:bodyPr>
          <a:lstStyle/>
          <a:p>
            <a:r>
              <a:rPr lang="en-NZ" dirty="0"/>
              <a:t>Family/whanau are able to advise health practitioners about matters relating to the treatment of their family member</a:t>
            </a:r>
          </a:p>
          <a:p>
            <a:r>
              <a:rPr lang="en-NZ" dirty="0"/>
              <a:t>Best practice to always include the family member in the discussion with family/whanau</a:t>
            </a:r>
          </a:p>
          <a:p>
            <a:r>
              <a:rPr lang="en-NZ" dirty="0"/>
              <a:t>Family/whanau confidentiality and privacy*</a:t>
            </a:r>
            <a:endParaRPr lang="en-US" dirty="0"/>
          </a:p>
        </p:txBody>
      </p:sp>
      <p:sp>
        <p:nvSpPr>
          <p:cNvPr id="4" name="TextBox 3"/>
          <p:cNvSpPr txBox="1"/>
          <p:nvPr/>
        </p:nvSpPr>
        <p:spPr>
          <a:xfrm>
            <a:off x="762000" y="4353012"/>
            <a:ext cx="7010400" cy="646331"/>
          </a:xfrm>
          <a:prstGeom prst="rect">
            <a:avLst/>
          </a:prstGeom>
          <a:noFill/>
        </p:spPr>
        <p:txBody>
          <a:bodyPr wrap="square" rtlCol="0">
            <a:spAutoFit/>
          </a:bodyPr>
          <a:lstStyle/>
          <a:p>
            <a:r>
              <a:rPr lang="en-NZ" b="1" dirty="0"/>
              <a:t>Privacy legislation – Health Information Privacy Code 1994, Health Act, Code of Rights</a:t>
            </a:r>
          </a:p>
        </p:txBody>
      </p:sp>
      <p:sp>
        <p:nvSpPr>
          <p:cNvPr id="7" name="TextBox 6"/>
          <p:cNvSpPr txBox="1"/>
          <p:nvPr/>
        </p:nvSpPr>
        <p:spPr>
          <a:xfrm>
            <a:off x="990600" y="5105400"/>
            <a:ext cx="7162800" cy="1200329"/>
          </a:xfrm>
          <a:prstGeom prst="rect">
            <a:avLst/>
          </a:prstGeom>
          <a:noFill/>
        </p:spPr>
        <p:txBody>
          <a:bodyPr wrap="square" rtlCol="0">
            <a:spAutoFit/>
          </a:bodyPr>
          <a:lstStyle/>
          <a:p>
            <a:r>
              <a:rPr lang="en-NZ" dirty="0"/>
              <a:t>* The family member has the right to access  their health information even if it has been provided by their family/whanau. However, it can be withheld if the information is likely to endanger any individual, or if the information would disclose anyone else’s affairs. </a:t>
            </a:r>
          </a:p>
        </p:txBody>
      </p:sp>
    </p:spTree>
    <p:extLst>
      <p:ext uri="{BB962C8B-B14F-4D97-AF65-F5344CB8AC3E}">
        <p14:creationId xmlns:p14="http://schemas.microsoft.com/office/powerpoint/2010/main" val="4863138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1143000"/>
          </a:xfrm>
        </p:spPr>
        <p:txBody>
          <a:bodyPr/>
          <a:lstStyle/>
          <a:p>
            <a:r>
              <a:rPr lang="en-NZ" dirty="0"/>
              <a:t>Mental Health Act &amp; You</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219200"/>
            <a:ext cx="7467600" cy="5279261"/>
          </a:xfrm>
          <a:prstGeom prst="rect">
            <a:avLst/>
          </a:prstGeom>
        </p:spPr>
      </p:pic>
    </p:spTree>
    <p:extLst>
      <p:ext uri="{BB962C8B-B14F-4D97-AF65-F5344CB8AC3E}">
        <p14:creationId xmlns:p14="http://schemas.microsoft.com/office/powerpoint/2010/main" val="19343224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t="3333"/>
          <a:stretch/>
        </p:blipFill>
        <p:spPr>
          <a:xfrm>
            <a:off x="0" y="0"/>
            <a:ext cx="9906000" cy="6858000"/>
          </a:xfrm>
          <a:prstGeom prst="rect">
            <a:avLst/>
          </a:prstGeom>
        </p:spPr>
      </p:pic>
    </p:spTree>
    <p:extLst>
      <p:ext uri="{BB962C8B-B14F-4D97-AF65-F5344CB8AC3E}">
        <p14:creationId xmlns:p14="http://schemas.microsoft.com/office/powerpoint/2010/main" val="24450455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duotone>
              <a:schemeClr val="accent2">
                <a:shade val="45000"/>
                <a:satMod val="135000"/>
              </a:schemeClr>
              <a:prstClr val="white"/>
            </a:duotone>
          </a:blip>
          <a:stretch>
            <a:fillRect/>
          </a:stretch>
        </p:blipFill>
        <p:spPr>
          <a:xfrm>
            <a:off x="0" y="-38100"/>
            <a:ext cx="9286875" cy="6896100"/>
          </a:xfrm>
          <a:prstGeom prst="rect">
            <a:avLst/>
          </a:prstGeom>
          <a:ln>
            <a:gradFill>
              <a:gsLst>
                <a:gs pos="0">
                  <a:schemeClr val="accent1">
                    <a:lumMod val="5000"/>
                    <a:lumOff val="95000"/>
                  </a:schemeClr>
                </a:gs>
                <a:gs pos="51000">
                  <a:schemeClr val="accent1">
                    <a:lumMod val="45000"/>
                    <a:lumOff val="55000"/>
                  </a:schemeClr>
                </a:gs>
                <a:gs pos="89000">
                  <a:schemeClr val="accent1">
                    <a:lumMod val="45000"/>
                    <a:lumOff val="55000"/>
                  </a:schemeClr>
                </a:gs>
                <a:gs pos="100000">
                  <a:schemeClr val="accent1">
                    <a:lumMod val="30000"/>
                    <a:lumOff val="70000"/>
                  </a:schemeClr>
                </a:gs>
              </a:gsLst>
              <a:lin ang="5400000" scaled="1"/>
            </a:gradFill>
          </a:ln>
        </p:spPr>
      </p:pic>
      <p:sp>
        <p:nvSpPr>
          <p:cNvPr id="8" name="Rectangle 4"/>
          <p:cNvSpPr txBox="1">
            <a:spLocks/>
          </p:cNvSpPr>
          <p:nvPr/>
        </p:nvSpPr>
        <p:spPr bwMode="auto">
          <a:xfrm>
            <a:off x="553389" y="102206"/>
            <a:ext cx="82296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a:lstStyle>
          <a:p>
            <a:pPr algn="ctr"/>
            <a:r>
              <a:rPr lang="en-NZ" sz="4800" dirty="0">
                <a:solidFill>
                  <a:schemeClr val="accent4">
                    <a:lumMod val="75000"/>
                  </a:schemeClr>
                </a:solidFill>
                <a:cs typeface="Arial" panose="020B0604020202020204" pitchFamily="34" charset="0"/>
              </a:rPr>
              <a:t>Core Questions </a:t>
            </a:r>
          </a:p>
        </p:txBody>
      </p:sp>
      <p:sp>
        <p:nvSpPr>
          <p:cNvPr id="3" name="TextBox 2"/>
          <p:cNvSpPr txBox="1"/>
          <p:nvPr/>
        </p:nvSpPr>
        <p:spPr>
          <a:xfrm>
            <a:off x="233831" y="730192"/>
            <a:ext cx="8819211" cy="7463582"/>
          </a:xfrm>
          <a:prstGeom prst="rect">
            <a:avLst/>
          </a:prstGeom>
          <a:noFill/>
        </p:spPr>
        <p:txBody>
          <a:bodyPr wrap="square" rtlCol="0">
            <a:spAutoFit/>
          </a:bodyPr>
          <a:lstStyle/>
          <a:p>
            <a:pPr marL="342900" lvl="0" indent="-342900" eaLnBrk="0" hangingPunct="0">
              <a:buFont typeface="Arial" panose="020B0604020202020204" pitchFamily="34" charset="0"/>
              <a:buChar char="•"/>
            </a:pPr>
            <a:r>
              <a:rPr lang="en-AU" sz="2500" dirty="0">
                <a:latin typeface="+mj-lt"/>
              </a:rPr>
              <a:t>I feel respected</a:t>
            </a:r>
          </a:p>
          <a:p>
            <a:pPr lvl="0" eaLnBrk="0" hangingPunct="0"/>
            <a:endParaRPr lang="en-AU" sz="800" dirty="0">
              <a:latin typeface="+mj-lt"/>
            </a:endParaRPr>
          </a:p>
          <a:p>
            <a:pPr marL="342900" lvl="0" indent="-342900" eaLnBrk="0" hangingPunct="0">
              <a:buFont typeface="Arial" panose="020B0604020202020204" pitchFamily="34" charset="0"/>
              <a:buChar char="•"/>
            </a:pPr>
            <a:r>
              <a:rPr lang="en-NZ" sz="2500" dirty="0">
                <a:solidFill>
                  <a:srgbClr val="000000"/>
                </a:solidFill>
                <a:latin typeface="+mj-lt"/>
                <a:ea typeface="Times New Roman" panose="02020603050405020304" pitchFamily="18" charset="0"/>
              </a:rPr>
              <a:t>I am involved in decision making</a:t>
            </a:r>
          </a:p>
          <a:p>
            <a:pPr lvl="0" eaLnBrk="0" hangingPunct="0"/>
            <a:endParaRPr lang="en-NZ" sz="800" dirty="0">
              <a:latin typeface="+mj-lt"/>
              <a:ea typeface="Times New Roman" panose="02020603050405020304" pitchFamily="18" charset="0"/>
            </a:endParaRPr>
          </a:p>
          <a:p>
            <a:pPr marL="342900" lvl="0" indent="-342900" eaLnBrk="0" hangingPunct="0">
              <a:buFont typeface="Arial" panose="020B0604020202020204" pitchFamily="34" charset="0"/>
              <a:buChar char="•"/>
            </a:pPr>
            <a:r>
              <a:rPr lang="en-AU" sz="2500" dirty="0">
                <a:latin typeface="+mj-lt"/>
              </a:rPr>
              <a:t>The people I see communicate with each other when I need them to</a:t>
            </a:r>
          </a:p>
          <a:p>
            <a:pPr lvl="0" eaLnBrk="0" hangingPunct="0"/>
            <a:endParaRPr lang="en-NZ" sz="800" dirty="0">
              <a:latin typeface="+mj-lt"/>
            </a:endParaRPr>
          </a:p>
          <a:p>
            <a:pPr marL="342900" lvl="0" indent="-342900" eaLnBrk="0" hangingPunct="0">
              <a:buFont typeface="Arial" panose="020B0604020202020204" pitchFamily="34" charset="0"/>
              <a:buChar char="•"/>
            </a:pPr>
            <a:r>
              <a:rPr lang="en-AU" sz="2500" dirty="0">
                <a:latin typeface="+mj-lt"/>
              </a:rPr>
              <a:t>My family / whanau are given information and encouraged to be involved</a:t>
            </a:r>
          </a:p>
          <a:p>
            <a:pPr lvl="0" eaLnBrk="0" hangingPunct="0"/>
            <a:endParaRPr lang="en-NZ" sz="800" dirty="0">
              <a:latin typeface="+mj-lt"/>
            </a:endParaRPr>
          </a:p>
          <a:p>
            <a:pPr marL="342900" lvl="0" indent="-342900" eaLnBrk="0" hangingPunct="0">
              <a:buFont typeface="Arial" panose="020B0604020202020204" pitchFamily="34" charset="0"/>
              <a:buChar char="•"/>
            </a:pPr>
            <a:r>
              <a:rPr lang="en-AU" sz="2500" dirty="0">
                <a:latin typeface="+mj-lt"/>
              </a:rPr>
              <a:t>I have the support I need for the future</a:t>
            </a:r>
          </a:p>
          <a:p>
            <a:pPr lvl="0" eaLnBrk="0" hangingPunct="0"/>
            <a:endParaRPr lang="en-AU" sz="800" dirty="0">
              <a:latin typeface="+mj-lt"/>
            </a:endParaRPr>
          </a:p>
          <a:p>
            <a:pPr marL="342900" lvl="0" indent="-342900" eaLnBrk="0" hangingPunct="0">
              <a:buFont typeface="Arial" panose="020B0604020202020204" pitchFamily="34" charset="0"/>
              <a:buChar char="•"/>
            </a:pPr>
            <a:r>
              <a:rPr lang="en-AU" sz="2500" dirty="0">
                <a:latin typeface="+mj-lt"/>
              </a:rPr>
              <a:t>Our plan is reviewed regularly</a:t>
            </a:r>
          </a:p>
          <a:p>
            <a:pPr lvl="0" eaLnBrk="0" hangingPunct="0"/>
            <a:endParaRPr lang="en-AU" sz="800" dirty="0">
              <a:latin typeface="+mj-lt"/>
            </a:endParaRPr>
          </a:p>
          <a:p>
            <a:pPr marL="342900" lvl="0" indent="-342900" eaLnBrk="0" hangingPunct="0">
              <a:buFont typeface="Arial" panose="020B0604020202020204" pitchFamily="34" charset="0"/>
              <a:buChar char="•"/>
            </a:pPr>
            <a:endParaRPr lang="en-NZ" sz="800" dirty="0">
              <a:latin typeface="+mj-lt"/>
            </a:endParaRPr>
          </a:p>
          <a:p>
            <a:pPr marL="342900" lvl="0" indent="-342900" eaLnBrk="0" hangingPunct="0">
              <a:buFont typeface="Arial" panose="020B0604020202020204" pitchFamily="34" charset="0"/>
              <a:buChar char="•"/>
            </a:pPr>
            <a:r>
              <a:rPr lang="en-NZ" sz="2500" dirty="0">
                <a:latin typeface="+mj-lt"/>
              </a:rPr>
              <a:t>I would recommend this service to friends and family if they needed similar care or treatment</a:t>
            </a:r>
          </a:p>
          <a:p>
            <a:pPr lvl="0" eaLnBrk="0" hangingPunct="0"/>
            <a:endParaRPr lang="en-NZ" sz="800" dirty="0">
              <a:latin typeface="+mj-lt"/>
            </a:endParaRPr>
          </a:p>
          <a:p>
            <a:pPr lvl="0" eaLnBrk="0" hangingPunct="0"/>
            <a:endParaRPr lang="en-NZ" sz="800" dirty="0">
              <a:latin typeface="+mj-lt"/>
            </a:endParaRPr>
          </a:p>
          <a:p>
            <a:pPr marL="342900" lvl="0" indent="-342900" eaLnBrk="0" hangingPunct="0">
              <a:buFont typeface="Arial" panose="020B0604020202020204" pitchFamily="34" charset="0"/>
              <a:buChar char="•"/>
            </a:pPr>
            <a:r>
              <a:rPr lang="en-NZ" sz="2500" dirty="0">
                <a:latin typeface="+mj-lt"/>
              </a:rPr>
              <a:t>Is there anything you want to say about your recent experience with the service or anything you think we can improve on?</a:t>
            </a:r>
          </a:p>
          <a:p>
            <a:pPr eaLnBrk="0" hangingPunct="0"/>
            <a:endParaRPr lang="en-NZ" dirty="0"/>
          </a:p>
          <a:p>
            <a:pPr lvl="0" eaLnBrk="0" hangingPunct="0"/>
            <a:endParaRPr lang="en-AU" i="1" dirty="0"/>
          </a:p>
          <a:p>
            <a:pPr lvl="0" eaLnBrk="0" hangingPunct="0"/>
            <a:endParaRPr lang="en-AU" i="1" dirty="0"/>
          </a:p>
          <a:p>
            <a:pPr lvl="0" eaLnBrk="0" hangingPunct="0"/>
            <a:endParaRPr lang="en-AU" i="1" dirty="0"/>
          </a:p>
          <a:p>
            <a:pPr lvl="0" eaLnBrk="0" hangingPunct="0"/>
            <a:endParaRPr lang="en-NZ" dirty="0"/>
          </a:p>
        </p:txBody>
      </p:sp>
    </p:spTree>
    <p:extLst>
      <p:ext uri="{BB962C8B-B14F-4D97-AF65-F5344CB8AC3E}">
        <p14:creationId xmlns:p14="http://schemas.microsoft.com/office/powerpoint/2010/main" val="2646420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046162"/>
          </a:xfrm>
        </p:spPr>
        <p:txBody>
          <a:bodyPr/>
          <a:lstStyle/>
          <a:p>
            <a:r>
              <a:rPr lang="en-NZ" dirty="0"/>
              <a:t>Family/Whanau Involvement</a:t>
            </a:r>
            <a:endParaRPr lang="en-US" dirty="0"/>
          </a:p>
        </p:txBody>
      </p:sp>
      <p:sp>
        <p:nvSpPr>
          <p:cNvPr id="3" name="Content Placeholder 2"/>
          <p:cNvSpPr>
            <a:spLocks noGrp="1"/>
          </p:cNvSpPr>
          <p:nvPr>
            <p:ph idx="1"/>
          </p:nvPr>
        </p:nvSpPr>
        <p:spPr>
          <a:xfrm>
            <a:off x="457200" y="2743200"/>
            <a:ext cx="8229600" cy="3078163"/>
          </a:xfrm>
        </p:spPr>
        <p:txBody>
          <a:bodyPr>
            <a:normAutofit/>
          </a:bodyPr>
          <a:lstStyle/>
          <a:p>
            <a:pPr marL="0" indent="0">
              <a:buNone/>
            </a:pPr>
            <a:r>
              <a:rPr lang="en-NZ" dirty="0"/>
              <a:t>“People with serious mental illness are not ill in isolation. Their families, extended </a:t>
            </a:r>
            <a:r>
              <a:rPr lang="en-NZ" dirty="0" err="1"/>
              <a:t>whanau</a:t>
            </a:r>
            <a:r>
              <a:rPr lang="en-NZ" dirty="0"/>
              <a:t>, and significant others, whatever they think about the illness, can not escape being affected by it”</a:t>
            </a:r>
          </a:p>
          <a:p>
            <a:pPr marL="0" indent="0">
              <a:buNone/>
            </a:pPr>
            <a:r>
              <a:rPr lang="en-NZ" dirty="0"/>
              <a:t>				                     </a:t>
            </a:r>
            <a:r>
              <a:rPr lang="en-NZ" sz="2800" dirty="0"/>
              <a:t>MHC 1998</a:t>
            </a:r>
          </a:p>
          <a:p>
            <a:endParaRPr lang="en-US" dirty="0"/>
          </a:p>
        </p:txBody>
      </p:sp>
      <p:pic>
        <p:nvPicPr>
          <p:cNvPr id="4" name="Picture 4" descr="SFMI Logo Horizontal SFMI web &amp; Pho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609600" y="457200"/>
            <a:ext cx="1817224" cy="10533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3517126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89660"/>
            <a:ext cx="8229600" cy="1274762"/>
          </a:xfrm>
        </p:spPr>
        <p:txBody>
          <a:bodyPr/>
          <a:lstStyle/>
          <a:p>
            <a:r>
              <a:rPr lang="en-NZ" dirty="0"/>
              <a:t>The right to complain</a:t>
            </a:r>
            <a:endParaRPr lang="en-US" dirty="0"/>
          </a:p>
        </p:txBody>
      </p:sp>
      <p:sp>
        <p:nvSpPr>
          <p:cNvPr id="3" name="Content Placeholder 2"/>
          <p:cNvSpPr>
            <a:spLocks noGrp="1"/>
          </p:cNvSpPr>
          <p:nvPr>
            <p:ph idx="1"/>
          </p:nvPr>
        </p:nvSpPr>
        <p:spPr>
          <a:xfrm>
            <a:off x="533400" y="2971800"/>
            <a:ext cx="8229600" cy="2925763"/>
          </a:xfrm>
        </p:spPr>
        <p:txBody>
          <a:bodyPr>
            <a:normAutofit fontScale="85000" lnSpcReduction="20000"/>
          </a:bodyPr>
          <a:lstStyle/>
          <a:p>
            <a:pPr marL="0" indent="0">
              <a:buNone/>
            </a:pPr>
            <a:r>
              <a:rPr lang="en-NZ" dirty="0"/>
              <a:t>If you are unhappy with mental health services you are able to:</a:t>
            </a:r>
          </a:p>
          <a:p>
            <a:r>
              <a:rPr lang="en-NZ" dirty="0"/>
              <a:t>Make a formal complaint to the services concerned</a:t>
            </a:r>
          </a:p>
          <a:p>
            <a:r>
              <a:rPr lang="en-NZ" dirty="0"/>
              <a:t>Contact a District Inspector of Mental Health,</a:t>
            </a:r>
          </a:p>
          <a:p>
            <a:r>
              <a:rPr lang="en-NZ" dirty="0"/>
              <a:t>Contact the Director of Area Mental Health Services (DAMHS)</a:t>
            </a:r>
          </a:p>
          <a:p>
            <a:r>
              <a:rPr lang="en-NZ" dirty="0"/>
              <a:t>Contact the Health &amp; Disability Commissioner’s office </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900" y="770429"/>
            <a:ext cx="2857500" cy="483254"/>
          </a:xfrm>
          <a:prstGeom prst="rect">
            <a:avLst/>
          </a:prstGeom>
        </p:spPr>
      </p:pic>
    </p:spTree>
    <p:extLst>
      <p:ext uri="{BB962C8B-B14F-4D97-AF65-F5344CB8AC3E}">
        <p14:creationId xmlns:p14="http://schemas.microsoft.com/office/powerpoint/2010/main" val="40439522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4616" y="1981200"/>
            <a:ext cx="8514768" cy="2766219"/>
          </a:xfrm>
        </p:spPr>
      </p:pic>
      <p:sp>
        <p:nvSpPr>
          <p:cNvPr id="5" name="TextBox 4"/>
          <p:cNvSpPr txBox="1"/>
          <p:nvPr/>
        </p:nvSpPr>
        <p:spPr>
          <a:xfrm>
            <a:off x="2352384" y="838200"/>
            <a:ext cx="6477000" cy="646331"/>
          </a:xfrm>
          <a:prstGeom prst="rect">
            <a:avLst/>
          </a:prstGeom>
          <a:noFill/>
        </p:spPr>
        <p:txBody>
          <a:bodyPr wrap="square" rtlCol="0">
            <a:spAutoFit/>
          </a:bodyPr>
          <a:lstStyle/>
          <a:p>
            <a:r>
              <a:rPr lang="en-NZ" sz="3600" dirty="0"/>
              <a:t>Five Ways to Wellbeing</a:t>
            </a:r>
          </a:p>
        </p:txBody>
      </p:sp>
    </p:spTree>
    <p:extLst>
      <p:ext uri="{BB962C8B-B14F-4D97-AF65-F5344CB8AC3E}">
        <p14:creationId xmlns:p14="http://schemas.microsoft.com/office/powerpoint/2010/main" val="28503624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References</a:t>
            </a:r>
            <a:endParaRPr lang="en-US" dirty="0"/>
          </a:p>
        </p:txBody>
      </p:sp>
      <p:sp>
        <p:nvSpPr>
          <p:cNvPr id="3" name="Content Placeholder 2"/>
          <p:cNvSpPr>
            <a:spLocks noGrp="1"/>
          </p:cNvSpPr>
          <p:nvPr>
            <p:ph idx="1"/>
          </p:nvPr>
        </p:nvSpPr>
        <p:spPr>
          <a:xfrm>
            <a:off x="438539" y="1417638"/>
            <a:ext cx="8229600" cy="4937125"/>
          </a:xfrm>
        </p:spPr>
        <p:txBody>
          <a:bodyPr>
            <a:normAutofit/>
          </a:bodyPr>
          <a:lstStyle/>
          <a:p>
            <a:r>
              <a:rPr lang="en-NZ" sz="2800" dirty="0"/>
              <a:t>Involving Families: Guidance Notes</a:t>
            </a:r>
          </a:p>
          <a:p>
            <a:pPr marL="0" indent="0">
              <a:buNone/>
            </a:pPr>
            <a:r>
              <a:rPr lang="en-NZ" sz="2400" dirty="0"/>
              <a:t>     (Community </a:t>
            </a:r>
            <a:r>
              <a:rPr lang="en-NZ" sz="2400" dirty="0" err="1"/>
              <a:t>Liasion</a:t>
            </a:r>
            <a:r>
              <a:rPr lang="en-NZ" sz="2400" dirty="0"/>
              <a:t> Committee of the RANZCP, 2000)</a:t>
            </a:r>
          </a:p>
          <a:p>
            <a:r>
              <a:rPr lang="en-NZ" sz="2800" dirty="0"/>
              <a:t>Creating Partnerships: A NZ Guide to Including Families in Mental Health Assessment &amp; Treatment  </a:t>
            </a:r>
            <a:r>
              <a:rPr lang="en-NZ" sz="2400" dirty="0"/>
              <a:t>(Whiteside &amp; Steinberg, 2003)</a:t>
            </a:r>
          </a:p>
          <a:p>
            <a:r>
              <a:rPr lang="en-NZ" sz="2800" dirty="0"/>
              <a:t>The Mental Health Act </a:t>
            </a:r>
            <a:r>
              <a:rPr lang="en-NZ" sz="2400" dirty="0"/>
              <a:t>(Supporting Families in Mental Illness, NZ)</a:t>
            </a:r>
          </a:p>
          <a:p>
            <a:r>
              <a:rPr lang="en-NZ" sz="2800" dirty="0"/>
              <a:t>Code of Family Rights </a:t>
            </a:r>
            <a:r>
              <a:rPr lang="en-NZ" sz="2400" dirty="0"/>
              <a:t>(Supporting Families in Mental Illness, NZ)</a:t>
            </a:r>
          </a:p>
          <a:p>
            <a:r>
              <a:rPr lang="en-NZ" sz="2800" dirty="0"/>
              <a:t>Position statement 76  </a:t>
            </a:r>
            <a:r>
              <a:rPr lang="en-NZ" sz="2400" dirty="0"/>
              <a:t>(RNZACP, 2012)</a:t>
            </a:r>
            <a:endParaRPr lang="en-US" sz="2400" dirty="0"/>
          </a:p>
        </p:txBody>
      </p:sp>
    </p:spTree>
    <p:extLst>
      <p:ext uri="{BB962C8B-B14F-4D97-AF65-F5344CB8AC3E}">
        <p14:creationId xmlns:p14="http://schemas.microsoft.com/office/powerpoint/2010/main" val="9923414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00400" y="274638"/>
            <a:ext cx="5486400" cy="1143000"/>
          </a:xfrm>
        </p:spPr>
        <p:txBody>
          <a:bodyPr>
            <a:normAutofit/>
          </a:bodyPr>
          <a:lstStyle/>
          <a:p>
            <a:r>
              <a:rPr lang="en-NZ" sz="2800" dirty="0"/>
              <a:t>What SFMI provides families</a:t>
            </a:r>
            <a:endParaRPr lang="en-US" sz="2800" dirty="0"/>
          </a:p>
        </p:txBody>
      </p:sp>
      <p:sp>
        <p:nvSpPr>
          <p:cNvPr id="5" name="Content Placeholder 4"/>
          <p:cNvSpPr>
            <a:spLocks noGrp="1"/>
          </p:cNvSpPr>
          <p:nvPr>
            <p:ph sz="half" idx="1"/>
          </p:nvPr>
        </p:nvSpPr>
        <p:spPr>
          <a:xfrm>
            <a:off x="457200" y="1905000"/>
            <a:ext cx="4038600" cy="4221163"/>
          </a:xfrm>
        </p:spPr>
        <p:txBody>
          <a:bodyPr/>
          <a:lstStyle/>
          <a:p>
            <a:pPr>
              <a:buFont typeface="Wingdings" pitchFamily="2" charset="2"/>
              <a:buChar char="§"/>
            </a:pPr>
            <a:endParaRPr lang="en-US" b="1" dirty="0"/>
          </a:p>
          <a:p>
            <a:pPr>
              <a:buFont typeface="Wingdings" pitchFamily="2" charset="2"/>
              <a:buChar char="§"/>
            </a:pPr>
            <a:r>
              <a:rPr lang="en-US" b="1" dirty="0">
                <a:latin typeface="Lucida Sans Unicode" panose="020B0602030504020204" pitchFamily="34" charset="0"/>
                <a:cs typeface="Lucida Sans Unicode" panose="020B0602030504020204" pitchFamily="34" charset="0"/>
              </a:rPr>
              <a:t>Support:</a:t>
            </a:r>
          </a:p>
          <a:p>
            <a:pPr>
              <a:buFont typeface="Wingdings" pitchFamily="2" charset="2"/>
              <a:buChar char="§"/>
            </a:pPr>
            <a:r>
              <a:rPr lang="en-US" b="1" dirty="0">
                <a:latin typeface="Lucida Sans Unicode" panose="020B0602030504020204" pitchFamily="34" charset="0"/>
                <a:cs typeface="Lucida Sans Unicode" panose="020B0602030504020204" pitchFamily="34" charset="0"/>
              </a:rPr>
              <a:t>Education </a:t>
            </a:r>
          </a:p>
          <a:p>
            <a:pPr>
              <a:buFont typeface="Wingdings" pitchFamily="2" charset="2"/>
              <a:buChar char="§"/>
            </a:pPr>
            <a:r>
              <a:rPr lang="en-US" b="1" dirty="0">
                <a:latin typeface="Lucida Sans Unicode" panose="020B0602030504020204" pitchFamily="34" charset="0"/>
                <a:cs typeface="Lucida Sans Unicode" panose="020B0602030504020204" pitchFamily="34" charset="0"/>
              </a:rPr>
              <a:t>Information</a:t>
            </a:r>
          </a:p>
          <a:p>
            <a:pPr>
              <a:buFont typeface="Wingdings" pitchFamily="2" charset="2"/>
              <a:buChar char="§"/>
            </a:pPr>
            <a:r>
              <a:rPr lang="en-US" b="1" dirty="0">
                <a:latin typeface="Lucida Sans Unicode" panose="020B0602030504020204" pitchFamily="34" charset="0"/>
                <a:cs typeface="Lucida Sans Unicode" panose="020B0602030504020204" pitchFamily="34" charset="0"/>
              </a:rPr>
              <a:t>Advocacy: </a:t>
            </a:r>
          </a:p>
          <a:p>
            <a:endParaRPr lang="en-US" dirty="0"/>
          </a:p>
        </p:txBody>
      </p:sp>
      <p:sp>
        <p:nvSpPr>
          <p:cNvPr id="6" name="Content Placeholder 5"/>
          <p:cNvSpPr>
            <a:spLocks noGrp="1"/>
          </p:cNvSpPr>
          <p:nvPr>
            <p:ph sz="half" idx="2"/>
          </p:nvPr>
        </p:nvSpPr>
        <p:spPr>
          <a:xfrm>
            <a:off x="4648200" y="1905000"/>
            <a:ext cx="4038600" cy="4221163"/>
          </a:xfrm>
        </p:spPr>
        <p:txBody>
          <a:bodyPr/>
          <a:lstStyle/>
          <a:p>
            <a:endParaRPr lang="en-US" altLang="zh-CN" dirty="0">
              <a:ea typeface="宋体" charset="-122"/>
            </a:endParaRPr>
          </a:p>
          <a:p>
            <a:r>
              <a:rPr lang="en-US" altLang="zh-CN" sz="2400" dirty="0">
                <a:ea typeface="宋体" charset="-122"/>
                <a:cs typeface="Lucida Sans Unicode" panose="020B0602030504020204" pitchFamily="34" charset="0"/>
              </a:rPr>
              <a:t> SFMI does not need consent from the consumer to support a family, we are purely here to work with the needs of the family</a:t>
            </a:r>
            <a:r>
              <a:rPr lang="en-US" altLang="zh-CN" sz="2400" dirty="0">
                <a:latin typeface="Lucida Sans Unicode" panose="020B0602030504020204" pitchFamily="34" charset="0"/>
                <a:ea typeface="宋体" charset="-122"/>
                <a:cs typeface="Lucida Sans Unicode" panose="020B0602030504020204" pitchFamily="34" charset="0"/>
              </a:rPr>
              <a:t>.</a:t>
            </a:r>
          </a:p>
          <a:p>
            <a:endParaRPr lang="en-US" dirty="0"/>
          </a:p>
        </p:txBody>
      </p:sp>
      <p:pic>
        <p:nvPicPr>
          <p:cNvPr id="7" name="Picture 3" descr="SFMI Logo Horizontal SFMI web &amp; Pho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0"/>
            <a:ext cx="2971800" cy="1773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23977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SFMI Logo Horizontal SFMI web &amp; Pho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228600"/>
            <a:ext cx="3059113" cy="1773238"/>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a:xfrm>
            <a:off x="3505200" y="274638"/>
            <a:ext cx="5181600" cy="1143000"/>
          </a:xfrm>
        </p:spPr>
        <p:txBody>
          <a:bodyPr>
            <a:normAutofit/>
          </a:bodyPr>
          <a:lstStyle/>
          <a:p>
            <a:r>
              <a:rPr lang="en-NZ" sz="4000" dirty="0"/>
              <a:t>Support</a:t>
            </a:r>
            <a:endParaRPr lang="en-US" sz="4000" dirty="0"/>
          </a:p>
        </p:txBody>
      </p:sp>
      <p:sp>
        <p:nvSpPr>
          <p:cNvPr id="8" name="Content Placeholder 7"/>
          <p:cNvSpPr>
            <a:spLocks noGrp="1"/>
          </p:cNvSpPr>
          <p:nvPr>
            <p:ph idx="1"/>
          </p:nvPr>
        </p:nvSpPr>
        <p:spPr>
          <a:xfrm>
            <a:off x="457200" y="1905000"/>
            <a:ext cx="8229600" cy="4221163"/>
          </a:xfrm>
        </p:spPr>
        <p:txBody>
          <a:bodyPr>
            <a:normAutofit fontScale="92500" lnSpcReduction="10000"/>
          </a:bodyPr>
          <a:lstStyle/>
          <a:p>
            <a:pPr>
              <a:buFont typeface="Wingdings" pitchFamily="2" charset="2"/>
              <a:buNone/>
            </a:pPr>
            <a:r>
              <a:rPr lang="en-NZ" altLang="en-US" sz="2600" dirty="0"/>
              <a:t>SF Fieldworkers:</a:t>
            </a:r>
          </a:p>
          <a:p>
            <a:pPr>
              <a:buFont typeface="Wingdings" pitchFamily="2" charset="2"/>
              <a:buNone/>
            </a:pPr>
            <a:endParaRPr lang="en-NZ" altLang="en-US" sz="2600" dirty="0"/>
          </a:p>
          <a:p>
            <a:r>
              <a:rPr lang="en-NZ" altLang="en-US" sz="2400" dirty="0"/>
              <a:t>Listen &amp; understand what  family/</a:t>
            </a:r>
            <a:r>
              <a:rPr lang="en-NZ" altLang="en-US" sz="2400" dirty="0" err="1"/>
              <a:t>whanau</a:t>
            </a:r>
            <a:r>
              <a:rPr lang="en-NZ" altLang="en-US" sz="2400" dirty="0"/>
              <a:t> are going through</a:t>
            </a:r>
          </a:p>
          <a:p>
            <a:r>
              <a:rPr lang="en-NZ" altLang="en-US" sz="2400" dirty="0"/>
              <a:t>Help them to make sense of what’s happening</a:t>
            </a:r>
          </a:p>
          <a:p>
            <a:r>
              <a:rPr lang="en-NZ" altLang="en-US" sz="2400" dirty="0"/>
              <a:t>Encourage &amp; support  them in their journey</a:t>
            </a:r>
          </a:p>
          <a:p>
            <a:r>
              <a:rPr lang="en-NZ" altLang="en-US" sz="2400" dirty="0"/>
              <a:t>Support  them to help their loved one in their recovery</a:t>
            </a:r>
          </a:p>
          <a:p>
            <a:r>
              <a:rPr lang="en-NZ" altLang="en-US" sz="2400" dirty="0"/>
              <a:t>Support &amp; encourage them to give priority to their own health &amp; wellbeing</a:t>
            </a:r>
          </a:p>
          <a:p>
            <a:r>
              <a:rPr lang="en-NZ" altLang="en-US" sz="2400" dirty="0"/>
              <a:t>Put them in touch with other supports</a:t>
            </a:r>
          </a:p>
          <a:p>
            <a:r>
              <a:rPr lang="en-NZ" altLang="en-US" sz="2400" dirty="0"/>
              <a:t>Run support groups for like minded people to share &amp; learn from each other</a:t>
            </a:r>
          </a:p>
          <a:p>
            <a:endParaRPr lang="en-NZ" altLang="en-US" sz="2400" dirty="0">
              <a:latin typeface="Lucida Sans Unicode" pitchFamily="34" charset="0"/>
            </a:endParaRPr>
          </a:p>
          <a:p>
            <a:endParaRPr lang="en-NZ" altLang="en-US" sz="2400" dirty="0">
              <a:latin typeface="Lucida Sans Unicode" pitchFamily="34" charset="0"/>
            </a:endParaRPr>
          </a:p>
          <a:p>
            <a:endParaRPr lang="en-US" altLang="en-US" sz="2400" dirty="0">
              <a:latin typeface="Lucida Sans Unicode" pitchFamily="34" charset="0"/>
            </a:endParaRPr>
          </a:p>
          <a:p>
            <a:endParaRPr lang="en-US" altLang="en-US" sz="2400" dirty="0">
              <a:latin typeface="Lucida Sans Unicode" pitchFamily="34" charset="0"/>
            </a:endParaRPr>
          </a:p>
          <a:p>
            <a:pPr marL="0" indent="0">
              <a:buNone/>
            </a:pPr>
            <a:endParaRPr lang="en-US" altLang="en-US" sz="2400" dirty="0">
              <a:latin typeface="Lucida Sans Unicode" pitchFamily="34" charset="0"/>
            </a:endParaRPr>
          </a:p>
          <a:p>
            <a:pPr>
              <a:buFont typeface="Wingdings" pitchFamily="2" charset="2"/>
              <a:buNone/>
            </a:pPr>
            <a:endParaRPr lang="en-US" altLang="en-US" sz="2400" dirty="0">
              <a:latin typeface="Lucida Sans Unicode" pitchFamily="34" charset="0"/>
            </a:endParaRPr>
          </a:p>
          <a:p>
            <a:pPr marL="0" indent="0">
              <a:buNone/>
            </a:pPr>
            <a:endParaRPr lang="en-US" dirty="0"/>
          </a:p>
        </p:txBody>
      </p:sp>
    </p:spTree>
    <p:extLst>
      <p:ext uri="{BB962C8B-B14F-4D97-AF65-F5344CB8AC3E}">
        <p14:creationId xmlns:p14="http://schemas.microsoft.com/office/powerpoint/2010/main" val="34861707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0" y="152400"/>
            <a:ext cx="4876800" cy="1143000"/>
          </a:xfrm>
        </p:spPr>
        <p:txBody>
          <a:bodyPr>
            <a:normAutofit/>
          </a:bodyPr>
          <a:lstStyle/>
          <a:p>
            <a:r>
              <a:rPr lang="en-NZ" sz="3600" dirty="0"/>
              <a:t>Education/Information</a:t>
            </a:r>
            <a:endParaRPr lang="en-US" sz="3600" dirty="0"/>
          </a:p>
        </p:txBody>
      </p:sp>
      <p:sp>
        <p:nvSpPr>
          <p:cNvPr id="3" name="Content Placeholder 2"/>
          <p:cNvSpPr>
            <a:spLocks noGrp="1"/>
          </p:cNvSpPr>
          <p:nvPr>
            <p:ph idx="1"/>
          </p:nvPr>
        </p:nvSpPr>
        <p:spPr>
          <a:xfrm>
            <a:off x="457200" y="1905000"/>
            <a:ext cx="8229600" cy="4221163"/>
          </a:xfrm>
        </p:spPr>
        <p:txBody>
          <a:bodyPr>
            <a:normAutofit/>
          </a:bodyPr>
          <a:lstStyle/>
          <a:p>
            <a:pPr marL="0" indent="0">
              <a:buNone/>
            </a:pPr>
            <a:r>
              <a:rPr lang="en-NZ" sz="2400" dirty="0"/>
              <a:t>SF Fieldworkers:</a:t>
            </a:r>
          </a:p>
          <a:p>
            <a:r>
              <a:rPr lang="en-NZ" sz="2400" dirty="0"/>
              <a:t>Tell family/</a:t>
            </a:r>
            <a:r>
              <a:rPr lang="en-NZ" sz="2400" dirty="0" err="1"/>
              <a:t>whanau</a:t>
            </a:r>
            <a:r>
              <a:rPr lang="en-NZ" sz="2400" dirty="0"/>
              <a:t> about mental illness &amp; where to find more information</a:t>
            </a:r>
          </a:p>
          <a:p>
            <a:r>
              <a:rPr lang="en-NZ" sz="2400" dirty="0"/>
              <a:t>Help them understand the part they play in their loved one’s recovery</a:t>
            </a:r>
          </a:p>
          <a:p>
            <a:r>
              <a:rPr lang="en-NZ" sz="2400" dirty="0"/>
              <a:t>Help them with ideas &amp; strategies to assist in communicating with and managing their loved one</a:t>
            </a:r>
          </a:p>
          <a:p>
            <a:r>
              <a:rPr lang="en-NZ" sz="2400" dirty="0"/>
              <a:t>Help develop their confidence to make positive change</a:t>
            </a:r>
          </a:p>
          <a:p>
            <a:r>
              <a:rPr lang="en-NZ" sz="2400" dirty="0"/>
              <a:t>Help them to develop &amp; maintain healthy relationships</a:t>
            </a:r>
          </a:p>
          <a:p>
            <a:r>
              <a:rPr lang="en-NZ" sz="2400" dirty="0"/>
              <a:t>SFMI website includes video gallery, Family Forum &amp; Facebook</a:t>
            </a:r>
          </a:p>
        </p:txBody>
      </p:sp>
      <p:pic>
        <p:nvPicPr>
          <p:cNvPr id="4" name="Picture 3" descr="SFMI Logo Horizontal SFMI web &amp; Pho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86" y="23949"/>
            <a:ext cx="3059113" cy="1773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7915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3800" y="274638"/>
            <a:ext cx="4953000" cy="1143000"/>
          </a:xfrm>
        </p:spPr>
        <p:txBody>
          <a:bodyPr/>
          <a:lstStyle/>
          <a:p>
            <a:r>
              <a:rPr lang="en-NZ" dirty="0"/>
              <a:t>Advocacy</a:t>
            </a:r>
            <a:endParaRPr lang="en-US" dirty="0"/>
          </a:p>
        </p:txBody>
      </p:sp>
      <p:sp>
        <p:nvSpPr>
          <p:cNvPr id="3" name="Content Placeholder 2"/>
          <p:cNvSpPr>
            <a:spLocks noGrp="1"/>
          </p:cNvSpPr>
          <p:nvPr>
            <p:ph idx="1"/>
          </p:nvPr>
        </p:nvSpPr>
        <p:spPr>
          <a:xfrm>
            <a:off x="457200" y="2057400"/>
            <a:ext cx="8229600" cy="4068763"/>
          </a:xfrm>
        </p:spPr>
        <p:txBody>
          <a:bodyPr>
            <a:normAutofit lnSpcReduction="10000"/>
          </a:bodyPr>
          <a:lstStyle/>
          <a:p>
            <a:pPr marL="0" indent="0">
              <a:buNone/>
            </a:pPr>
            <a:r>
              <a:rPr lang="en-NZ" sz="2400" dirty="0"/>
              <a:t>SF Fieldworkers:</a:t>
            </a:r>
          </a:p>
          <a:p>
            <a:r>
              <a:rPr lang="en-NZ" sz="2400" dirty="0"/>
              <a:t>Help family/</a:t>
            </a:r>
            <a:r>
              <a:rPr lang="en-NZ" sz="2400" dirty="0" err="1"/>
              <a:t>whanau</a:t>
            </a:r>
            <a:r>
              <a:rPr lang="en-NZ" sz="2400" dirty="0"/>
              <a:t> to navigate mental health services</a:t>
            </a:r>
          </a:p>
          <a:p>
            <a:r>
              <a:rPr lang="en-NZ" sz="2400" dirty="0"/>
              <a:t>Will help them  to identify any issues they wish to communicate to clinicians/services </a:t>
            </a:r>
          </a:p>
          <a:p>
            <a:r>
              <a:rPr lang="en-NZ" sz="2400" dirty="0"/>
              <a:t>Will support them in family and/or clinical meetings by attending with them</a:t>
            </a:r>
          </a:p>
          <a:p>
            <a:r>
              <a:rPr lang="en-NZ" sz="2400" dirty="0"/>
              <a:t>Will help with setting up a family meeting with members of the clinical team</a:t>
            </a:r>
          </a:p>
          <a:p>
            <a:r>
              <a:rPr lang="en-NZ" sz="2400" dirty="0"/>
              <a:t>Will support them in writing a letter to a clinician/service</a:t>
            </a:r>
          </a:p>
          <a:p>
            <a:r>
              <a:rPr lang="en-NZ" sz="2400" dirty="0"/>
              <a:t>Will support to empower them to have  a voice</a:t>
            </a:r>
            <a:endParaRPr lang="en-US" sz="2400" dirty="0"/>
          </a:p>
        </p:txBody>
      </p:sp>
      <p:pic>
        <p:nvPicPr>
          <p:cNvPr id="4" name="Picture 3" descr="SFMI Logo Horizontal SFMI web &amp; Pho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0"/>
            <a:ext cx="3059113" cy="200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8567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219200"/>
          </a:xfrm>
        </p:spPr>
        <p:txBody>
          <a:bodyPr>
            <a:normAutofit fontScale="90000"/>
          </a:bodyPr>
          <a:lstStyle/>
          <a:p>
            <a:r>
              <a:rPr lang="en-NZ" dirty="0"/>
              <a:t>Family-Centred approach to treatment &amp; support</a:t>
            </a:r>
            <a:endParaRPr lang="en-US" dirty="0"/>
          </a:p>
        </p:txBody>
      </p:sp>
      <p:sp>
        <p:nvSpPr>
          <p:cNvPr id="3" name="Content Placeholder 2"/>
          <p:cNvSpPr>
            <a:spLocks noGrp="1"/>
          </p:cNvSpPr>
          <p:nvPr>
            <p:ph idx="1"/>
          </p:nvPr>
        </p:nvSpPr>
        <p:spPr>
          <a:xfrm>
            <a:off x="457200" y="2819400"/>
            <a:ext cx="8229600" cy="2697163"/>
          </a:xfrm>
        </p:spPr>
        <p:txBody>
          <a:bodyPr/>
          <a:lstStyle/>
          <a:p>
            <a:r>
              <a:rPr lang="en-NZ" dirty="0"/>
              <a:t>Research shows that when family/</a:t>
            </a:r>
            <a:r>
              <a:rPr lang="en-NZ" dirty="0" err="1"/>
              <a:t>whanau</a:t>
            </a:r>
            <a:r>
              <a:rPr lang="en-NZ" dirty="0"/>
              <a:t> is integrated into the treatment team, better outcomes result for the consumer</a:t>
            </a:r>
          </a:p>
          <a:p>
            <a:r>
              <a:rPr lang="en-NZ" dirty="0"/>
              <a:t>Mental health services are required to support families and protect their rights</a:t>
            </a:r>
            <a:endParaRPr lang="en-US" dirty="0"/>
          </a:p>
          <a:p>
            <a:endParaRPr lang="en-US" dirty="0"/>
          </a:p>
        </p:txBody>
      </p:sp>
    </p:spTree>
    <p:extLst>
      <p:ext uri="{BB962C8B-B14F-4D97-AF65-F5344CB8AC3E}">
        <p14:creationId xmlns:p14="http://schemas.microsoft.com/office/powerpoint/2010/main" val="709885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990600"/>
          </a:xfrm>
        </p:spPr>
        <p:txBody>
          <a:bodyPr>
            <a:normAutofit/>
          </a:bodyPr>
          <a:lstStyle/>
          <a:p>
            <a:r>
              <a:rPr lang="en-NZ" dirty="0"/>
              <a:t>Respecting the Consumers’ wishes</a:t>
            </a:r>
            <a:endParaRPr lang="en-US" dirty="0"/>
          </a:p>
        </p:txBody>
      </p:sp>
      <p:sp>
        <p:nvSpPr>
          <p:cNvPr id="3" name="Content Placeholder 2"/>
          <p:cNvSpPr>
            <a:spLocks noGrp="1"/>
          </p:cNvSpPr>
          <p:nvPr>
            <p:ph idx="1"/>
          </p:nvPr>
        </p:nvSpPr>
        <p:spPr>
          <a:xfrm>
            <a:off x="457200" y="2743200"/>
            <a:ext cx="8229600" cy="3382963"/>
          </a:xfrm>
        </p:spPr>
        <p:txBody>
          <a:bodyPr>
            <a:normAutofit/>
          </a:bodyPr>
          <a:lstStyle/>
          <a:p>
            <a:r>
              <a:rPr lang="en-NZ" dirty="0"/>
              <a:t>The extent to which family/</a:t>
            </a:r>
            <a:r>
              <a:rPr lang="en-NZ" dirty="0" err="1"/>
              <a:t>whanau</a:t>
            </a:r>
            <a:r>
              <a:rPr lang="en-NZ" dirty="0"/>
              <a:t> are involved in treatment and support, rests with the service user and mental health services need to respect his/her wishes</a:t>
            </a:r>
          </a:p>
          <a:p>
            <a:endParaRPr lang="en-US" dirty="0"/>
          </a:p>
        </p:txBody>
      </p:sp>
    </p:spTree>
    <p:extLst>
      <p:ext uri="{BB962C8B-B14F-4D97-AF65-F5344CB8AC3E}">
        <p14:creationId xmlns:p14="http://schemas.microsoft.com/office/powerpoint/2010/main" val="3078403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3853"/>
            <a:ext cx="8229600" cy="1096347"/>
          </a:xfrm>
        </p:spPr>
        <p:txBody>
          <a:bodyPr>
            <a:normAutofit fontScale="90000"/>
          </a:bodyPr>
          <a:lstStyle/>
          <a:p>
            <a:br>
              <a:rPr lang="en-NZ" sz="3200" dirty="0"/>
            </a:br>
            <a:r>
              <a:rPr lang="en-NZ" sz="4000" dirty="0"/>
              <a:t>What can assist with the sharing of information</a:t>
            </a:r>
            <a:r>
              <a:rPr lang="en-NZ" sz="3200" dirty="0"/>
              <a:t>:</a:t>
            </a:r>
            <a:br>
              <a:rPr lang="en-NZ" sz="3200" dirty="0"/>
            </a:br>
            <a:endParaRPr lang="en-US" sz="3200" dirty="0"/>
          </a:p>
        </p:txBody>
      </p:sp>
      <p:sp>
        <p:nvSpPr>
          <p:cNvPr id="3" name="Content Placeholder 2"/>
          <p:cNvSpPr>
            <a:spLocks noGrp="1"/>
          </p:cNvSpPr>
          <p:nvPr>
            <p:ph idx="1"/>
          </p:nvPr>
        </p:nvSpPr>
        <p:spPr>
          <a:xfrm>
            <a:off x="457200" y="1600200"/>
            <a:ext cx="8229600" cy="4953000"/>
          </a:xfrm>
        </p:spPr>
        <p:txBody>
          <a:bodyPr>
            <a:normAutofit/>
          </a:bodyPr>
          <a:lstStyle/>
          <a:p>
            <a:r>
              <a:rPr lang="en-NZ" sz="2800" dirty="0"/>
              <a:t>Organisations demonstrating family inclusion as the norm</a:t>
            </a:r>
          </a:p>
          <a:p>
            <a:r>
              <a:rPr lang="en-NZ" sz="2800" dirty="0"/>
              <a:t>Negotiate with the consumer the terms of family involvement </a:t>
            </a:r>
          </a:p>
          <a:p>
            <a:r>
              <a:rPr lang="en-NZ" sz="2800" dirty="0"/>
              <a:t>Promoting the benefits of family involvement to the  consumer</a:t>
            </a:r>
          </a:p>
          <a:p>
            <a:r>
              <a:rPr lang="en-NZ" sz="2800" dirty="0"/>
              <a:t>Revisiting the idea if family involvement  through out the recovery journey</a:t>
            </a:r>
          </a:p>
          <a:p>
            <a:r>
              <a:rPr lang="en-NZ" sz="2800" dirty="0"/>
              <a:t>Advance Directives</a:t>
            </a:r>
          </a:p>
          <a:p>
            <a:r>
              <a:rPr lang="en-NZ" sz="2800" dirty="0"/>
              <a:t>Re-building family relationships</a:t>
            </a:r>
          </a:p>
        </p:txBody>
      </p:sp>
    </p:spTree>
    <p:extLst>
      <p:ext uri="{BB962C8B-B14F-4D97-AF65-F5344CB8AC3E}">
        <p14:creationId xmlns:p14="http://schemas.microsoft.com/office/powerpoint/2010/main" val="3685234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29600" cy="1143000"/>
          </a:xfrm>
        </p:spPr>
        <p:txBody>
          <a:bodyPr>
            <a:noAutofit/>
          </a:bodyPr>
          <a:lstStyle/>
          <a:p>
            <a:r>
              <a:rPr lang="en-NZ" sz="3600" dirty="0"/>
              <a:t>When the consumer withholds consent to sharing of personal information …</a:t>
            </a:r>
            <a:endParaRPr lang="en-US" sz="3600" dirty="0"/>
          </a:p>
        </p:txBody>
      </p:sp>
      <p:sp>
        <p:nvSpPr>
          <p:cNvPr id="3" name="Content Placeholder 2"/>
          <p:cNvSpPr>
            <a:spLocks noGrp="1"/>
          </p:cNvSpPr>
          <p:nvPr>
            <p:ph idx="1"/>
          </p:nvPr>
        </p:nvSpPr>
        <p:spPr/>
        <p:txBody>
          <a:bodyPr>
            <a:normAutofit/>
          </a:bodyPr>
          <a:lstStyle/>
          <a:p>
            <a:pPr marL="0" indent="0">
              <a:buNone/>
            </a:pPr>
            <a:r>
              <a:rPr lang="en-NZ" dirty="0"/>
              <a:t>Family are still entitled to:</a:t>
            </a:r>
          </a:p>
          <a:p>
            <a:r>
              <a:rPr lang="en-NZ" dirty="0"/>
              <a:t> education and information about mental illness in general, and strategies for coping and</a:t>
            </a:r>
          </a:p>
          <a:p>
            <a:r>
              <a:rPr lang="en-NZ" dirty="0"/>
              <a:t> to initiate contact with mental health staff and provide information that is relevant to care, assessment and treatment processes.	</a:t>
            </a:r>
            <a:endParaRPr lang="en-US" dirty="0"/>
          </a:p>
        </p:txBody>
      </p:sp>
    </p:spTree>
    <p:extLst>
      <p:ext uri="{BB962C8B-B14F-4D97-AF65-F5344CB8AC3E}">
        <p14:creationId xmlns:p14="http://schemas.microsoft.com/office/powerpoint/2010/main" val="1826908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046162"/>
          </a:xfrm>
        </p:spPr>
        <p:txBody>
          <a:bodyPr>
            <a:normAutofit/>
          </a:bodyPr>
          <a:lstStyle/>
          <a:p>
            <a:r>
              <a:rPr lang="en-NZ" dirty="0"/>
              <a:t>Family as Partners in Care</a:t>
            </a:r>
            <a:endParaRPr lang="en-US" dirty="0"/>
          </a:p>
        </p:txBody>
      </p:sp>
      <p:sp>
        <p:nvSpPr>
          <p:cNvPr id="6" name="Content Placeholder 5"/>
          <p:cNvSpPr>
            <a:spLocks noGrp="1"/>
          </p:cNvSpPr>
          <p:nvPr>
            <p:ph idx="1"/>
          </p:nvPr>
        </p:nvSpPr>
        <p:spPr>
          <a:xfrm>
            <a:off x="457200" y="2590800"/>
            <a:ext cx="8229600" cy="3078163"/>
          </a:xfrm>
        </p:spPr>
        <p:txBody>
          <a:bodyPr>
            <a:normAutofit fontScale="92500"/>
          </a:bodyPr>
          <a:lstStyle/>
          <a:p>
            <a:r>
              <a:rPr lang="en-NZ" dirty="0"/>
              <a:t>The working together of Family &amp; Mental Health staff is a process, not an event and</a:t>
            </a:r>
          </a:p>
          <a:p>
            <a:r>
              <a:rPr lang="en-NZ" dirty="0"/>
              <a:t>Ensures that the goals for recovery are understood and agreed to by everyone involved</a:t>
            </a:r>
          </a:p>
          <a:p>
            <a:r>
              <a:rPr lang="en-NZ" dirty="0"/>
              <a:t>A good service will treat families as equal partners in care, maximising recovery</a:t>
            </a:r>
          </a:p>
          <a:p>
            <a:endParaRPr lang="en-US" dirty="0"/>
          </a:p>
        </p:txBody>
      </p:sp>
    </p:spTree>
    <p:extLst>
      <p:ext uri="{BB962C8B-B14F-4D97-AF65-F5344CB8AC3E}">
        <p14:creationId xmlns:p14="http://schemas.microsoft.com/office/powerpoint/2010/main" val="2390837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95600"/>
            <a:ext cx="8229600" cy="2849563"/>
          </a:xfrm>
        </p:spPr>
        <p:txBody>
          <a:bodyPr>
            <a:normAutofit lnSpcReduction="10000"/>
          </a:bodyPr>
          <a:lstStyle/>
          <a:p>
            <a:r>
              <a:rPr lang="en-NZ" dirty="0"/>
              <a:t>Family/whanau have a right to be treated with respect by mental health services  along side the consumer</a:t>
            </a:r>
          </a:p>
          <a:p>
            <a:r>
              <a:rPr lang="en-NZ" dirty="0"/>
              <a:t>This includes taking into account  cultural, religious, social and ethnic needs, values &amp; beliefs</a:t>
            </a:r>
            <a:endParaRPr lang="en-US" dirty="0"/>
          </a:p>
        </p:txBody>
      </p:sp>
      <p:sp>
        <p:nvSpPr>
          <p:cNvPr id="5" name="Title 4"/>
          <p:cNvSpPr>
            <a:spLocks noGrp="1"/>
          </p:cNvSpPr>
          <p:nvPr>
            <p:ph type="title"/>
          </p:nvPr>
        </p:nvSpPr>
        <p:spPr>
          <a:xfrm>
            <a:off x="457200" y="990600"/>
            <a:ext cx="8229600" cy="1066800"/>
          </a:xfrm>
        </p:spPr>
        <p:txBody>
          <a:bodyPr>
            <a:normAutofit fontScale="90000"/>
          </a:bodyPr>
          <a:lstStyle/>
          <a:p>
            <a:r>
              <a:rPr lang="en-NZ" dirty="0"/>
              <a:t>The right to be treated with Respect &amp; Understanding</a:t>
            </a:r>
            <a:endParaRPr lang="en-US" dirty="0"/>
          </a:p>
        </p:txBody>
      </p:sp>
    </p:spTree>
    <p:extLst>
      <p:ext uri="{BB962C8B-B14F-4D97-AF65-F5344CB8AC3E}">
        <p14:creationId xmlns:p14="http://schemas.microsoft.com/office/powerpoint/2010/main" val="486313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375" y="838200"/>
            <a:ext cx="8229600" cy="1066800"/>
          </a:xfrm>
        </p:spPr>
        <p:txBody>
          <a:bodyPr/>
          <a:lstStyle/>
          <a:p>
            <a:r>
              <a:rPr lang="en-NZ" dirty="0"/>
              <a:t>The Right to information about…</a:t>
            </a:r>
            <a:endParaRPr lang="en-US" dirty="0"/>
          </a:p>
        </p:txBody>
      </p:sp>
      <p:sp>
        <p:nvSpPr>
          <p:cNvPr id="3" name="Content Placeholder 2"/>
          <p:cNvSpPr>
            <a:spLocks noGrp="1"/>
          </p:cNvSpPr>
          <p:nvPr>
            <p:ph idx="1"/>
          </p:nvPr>
        </p:nvSpPr>
        <p:spPr>
          <a:xfrm>
            <a:off x="456027" y="2514600"/>
            <a:ext cx="8229600" cy="3657600"/>
          </a:xfrm>
        </p:spPr>
        <p:txBody>
          <a:bodyPr>
            <a:normAutofit lnSpcReduction="10000"/>
          </a:bodyPr>
          <a:lstStyle/>
          <a:p>
            <a:r>
              <a:rPr lang="en-NZ" dirty="0"/>
              <a:t>Mental health services and how they work</a:t>
            </a:r>
          </a:p>
          <a:p>
            <a:r>
              <a:rPr lang="en-NZ" dirty="0"/>
              <a:t>The role of MH workers and their function</a:t>
            </a:r>
          </a:p>
          <a:p>
            <a:r>
              <a:rPr lang="en-NZ" dirty="0"/>
              <a:t>What happens through out care, assessment &amp; treatment</a:t>
            </a:r>
          </a:p>
          <a:p>
            <a:r>
              <a:rPr lang="en-NZ" dirty="0"/>
              <a:t>How families can be supported</a:t>
            </a:r>
          </a:p>
          <a:p>
            <a:r>
              <a:rPr lang="en-NZ" dirty="0"/>
              <a:t>Who to contact in an emergency i.e. Crisis Team</a:t>
            </a:r>
          </a:p>
          <a:p>
            <a:endParaRPr lang="en-NZ" dirty="0"/>
          </a:p>
          <a:p>
            <a:endParaRPr lang="en-US" dirty="0"/>
          </a:p>
        </p:txBody>
      </p:sp>
    </p:spTree>
    <p:extLst>
      <p:ext uri="{BB962C8B-B14F-4D97-AF65-F5344CB8AC3E}">
        <p14:creationId xmlns:p14="http://schemas.microsoft.com/office/powerpoint/2010/main" val="12630533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0</TotalTime>
  <Words>1062</Words>
  <Application>Microsoft Office PowerPoint</Application>
  <PresentationFormat>On-screen Show (4:3)</PresentationFormat>
  <Paragraphs>138</Paragraphs>
  <Slides>26</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宋体</vt:lpstr>
      <vt:lpstr>Arial</vt:lpstr>
      <vt:lpstr>Calibri</vt:lpstr>
      <vt:lpstr>Lucida Sans Unicode</vt:lpstr>
      <vt:lpstr>Times New Roman</vt:lpstr>
      <vt:lpstr>Wingdings</vt:lpstr>
      <vt:lpstr>Office Theme</vt:lpstr>
      <vt:lpstr>PowerPoint Presentation</vt:lpstr>
      <vt:lpstr>Family/Whanau Involvement</vt:lpstr>
      <vt:lpstr>Family-Centred approach to treatment &amp; support</vt:lpstr>
      <vt:lpstr>Respecting the Consumers’ wishes</vt:lpstr>
      <vt:lpstr> What can assist with the sharing of information: </vt:lpstr>
      <vt:lpstr>When the consumer withholds consent to sharing of personal information …</vt:lpstr>
      <vt:lpstr>Family as Partners in Care</vt:lpstr>
      <vt:lpstr>The right to be treated with Respect &amp; Understanding</vt:lpstr>
      <vt:lpstr>The Right to information about…</vt:lpstr>
      <vt:lpstr>Other useful information:</vt:lpstr>
      <vt:lpstr>The Right to be consulted in discharge planning</vt:lpstr>
      <vt:lpstr>www.hdc.org.nz/publications</vt:lpstr>
      <vt:lpstr>www.hdc.org.nz/publications</vt:lpstr>
      <vt:lpstr>Advance Directives</vt:lpstr>
      <vt:lpstr>PowerPoint Presentation</vt:lpstr>
      <vt:lpstr>The right to be listened to</vt:lpstr>
      <vt:lpstr>Mental Health Act &amp; You</vt:lpstr>
      <vt:lpstr>PowerPoint Presentation</vt:lpstr>
      <vt:lpstr>PowerPoint Presentation</vt:lpstr>
      <vt:lpstr>The right to complain</vt:lpstr>
      <vt:lpstr>PowerPoint Presentation</vt:lpstr>
      <vt:lpstr>References</vt:lpstr>
      <vt:lpstr>What SFMI provides families</vt:lpstr>
      <vt:lpstr>Support</vt:lpstr>
      <vt:lpstr>Education/Information</vt:lpstr>
      <vt:lpstr>Advocacy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2016-07-17T10:28:45Z</dcterms:created>
  <dcterms:modified xsi:type="dcterms:W3CDTF">2016-07-17T10:29:11Z</dcterms:modified>
</cp:coreProperties>
</file>