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Lst>
  <p:notesMasterIdLst>
    <p:notesMasterId r:id="rId36"/>
  </p:notesMasterIdLst>
  <p:handoutMasterIdLst>
    <p:handoutMasterId r:id="rId37"/>
  </p:handoutMasterIdLst>
  <p:sldIdLst>
    <p:sldId id="325" r:id="rId2"/>
    <p:sldId id="298" r:id="rId3"/>
    <p:sldId id="331" r:id="rId4"/>
    <p:sldId id="332" r:id="rId5"/>
    <p:sldId id="296" r:id="rId6"/>
    <p:sldId id="327" r:id="rId7"/>
    <p:sldId id="326" r:id="rId8"/>
    <p:sldId id="328" r:id="rId9"/>
    <p:sldId id="286" r:id="rId10"/>
    <p:sldId id="287" r:id="rId11"/>
    <p:sldId id="294" r:id="rId12"/>
    <p:sldId id="285" r:id="rId13"/>
    <p:sldId id="312" r:id="rId14"/>
    <p:sldId id="308" r:id="rId15"/>
    <p:sldId id="309" r:id="rId16"/>
    <p:sldId id="314" r:id="rId17"/>
    <p:sldId id="311" r:id="rId18"/>
    <p:sldId id="300" r:id="rId19"/>
    <p:sldId id="310" r:id="rId20"/>
    <p:sldId id="305" r:id="rId21"/>
    <p:sldId id="315" r:id="rId22"/>
    <p:sldId id="320" r:id="rId23"/>
    <p:sldId id="316" r:id="rId24"/>
    <p:sldId id="317" r:id="rId25"/>
    <p:sldId id="301" r:id="rId26"/>
    <p:sldId id="302" r:id="rId27"/>
    <p:sldId id="318" r:id="rId28"/>
    <p:sldId id="329" r:id="rId29"/>
    <p:sldId id="321" r:id="rId30"/>
    <p:sldId id="319" r:id="rId31"/>
    <p:sldId id="290" r:id="rId32"/>
    <p:sldId id="330" r:id="rId33"/>
    <p:sldId id="293" r:id="rId34"/>
    <p:sldId id="306" r:id="rId35"/>
  </p:sldIdLst>
  <p:sldSz cx="9144000" cy="6858000" type="screen4x3"/>
  <p:notesSz cx="6875463" cy="10002838"/>
  <p:defaultTextStyle>
    <a:defPPr>
      <a:defRPr lang="en-NZ"/>
    </a:defPPr>
    <a:lvl1pPr algn="l" rtl="0" fontAlgn="base">
      <a:spcBef>
        <a:spcPct val="0"/>
      </a:spcBef>
      <a:spcAft>
        <a:spcPct val="0"/>
      </a:spcAft>
      <a:defRPr kern="1200">
        <a:solidFill>
          <a:schemeClr val="tx1"/>
        </a:solidFill>
        <a:latin typeface="Tahoma" charset="0"/>
        <a:ea typeface="+mn-ea"/>
        <a:cs typeface="+mn-cs"/>
      </a:defRPr>
    </a:lvl1pPr>
    <a:lvl2pPr marL="457200" algn="l" rtl="0" fontAlgn="base">
      <a:spcBef>
        <a:spcPct val="0"/>
      </a:spcBef>
      <a:spcAft>
        <a:spcPct val="0"/>
      </a:spcAft>
      <a:defRPr kern="1200">
        <a:solidFill>
          <a:schemeClr val="tx1"/>
        </a:solidFill>
        <a:latin typeface="Tahoma" charset="0"/>
        <a:ea typeface="+mn-ea"/>
        <a:cs typeface="+mn-cs"/>
      </a:defRPr>
    </a:lvl2pPr>
    <a:lvl3pPr marL="914400" algn="l" rtl="0" fontAlgn="base">
      <a:spcBef>
        <a:spcPct val="0"/>
      </a:spcBef>
      <a:spcAft>
        <a:spcPct val="0"/>
      </a:spcAft>
      <a:defRPr kern="1200">
        <a:solidFill>
          <a:schemeClr val="tx1"/>
        </a:solidFill>
        <a:latin typeface="Tahoma" charset="0"/>
        <a:ea typeface="+mn-ea"/>
        <a:cs typeface="+mn-cs"/>
      </a:defRPr>
    </a:lvl3pPr>
    <a:lvl4pPr marL="1371600" algn="l" rtl="0" fontAlgn="base">
      <a:spcBef>
        <a:spcPct val="0"/>
      </a:spcBef>
      <a:spcAft>
        <a:spcPct val="0"/>
      </a:spcAft>
      <a:defRPr kern="1200">
        <a:solidFill>
          <a:schemeClr val="tx1"/>
        </a:solidFill>
        <a:latin typeface="Tahoma" charset="0"/>
        <a:ea typeface="+mn-ea"/>
        <a:cs typeface="+mn-cs"/>
      </a:defRPr>
    </a:lvl4pPr>
    <a:lvl5pPr marL="1828800" algn="l" rtl="0" fontAlgn="base">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2" userDrawn="1">
          <p15:clr>
            <a:srgbClr val="A4A3A4"/>
          </p15:clr>
        </p15:guide>
        <p15:guide id="2" pos="2185" userDrawn="1">
          <p15:clr>
            <a:srgbClr val="A4A3A4"/>
          </p15:clr>
        </p15:guide>
        <p15:guide id="3" orient="horz" pos="3151" userDrawn="1">
          <p15:clr>
            <a:srgbClr val="A4A3A4"/>
          </p15:clr>
        </p15:guide>
        <p15:guide id="4" pos="216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2270"/>
    <a:srgbClr val="006600"/>
    <a:srgbClr val="381850"/>
    <a:srgbClr val="53247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67504" autoAdjust="0"/>
  </p:normalViewPr>
  <p:slideViewPr>
    <p:cSldViewPr>
      <p:cViewPr varScale="1">
        <p:scale>
          <a:sx n="50" d="100"/>
          <a:sy n="50" d="100"/>
        </p:scale>
        <p:origin x="1950"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946" y="84"/>
      </p:cViewPr>
      <p:guideLst>
        <p:guide orient="horz" pos="2902"/>
        <p:guide pos="2185"/>
        <p:guide orient="horz" pos="3151"/>
        <p:guide pos="216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9367" cy="500142"/>
          </a:xfrm>
          <a:prstGeom prst="rect">
            <a:avLst/>
          </a:prstGeom>
        </p:spPr>
        <p:txBody>
          <a:bodyPr vert="horz" lIns="92281" tIns="46141" rIns="92281" bIns="46141" rtlCol="0"/>
          <a:lstStyle>
            <a:lvl1pPr algn="l">
              <a:defRPr sz="1200"/>
            </a:lvl1pPr>
          </a:lstStyle>
          <a:p>
            <a:endParaRPr lang="en-NZ" dirty="0"/>
          </a:p>
        </p:txBody>
      </p:sp>
      <p:sp>
        <p:nvSpPr>
          <p:cNvPr id="3" name="Date Placeholder 2"/>
          <p:cNvSpPr>
            <a:spLocks noGrp="1"/>
          </p:cNvSpPr>
          <p:nvPr>
            <p:ph type="dt" sz="quarter" idx="1"/>
          </p:nvPr>
        </p:nvSpPr>
        <p:spPr>
          <a:xfrm>
            <a:off x="3894505" y="0"/>
            <a:ext cx="2979367" cy="500142"/>
          </a:xfrm>
          <a:prstGeom prst="rect">
            <a:avLst/>
          </a:prstGeom>
        </p:spPr>
        <p:txBody>
          <a:bodyPr vert="horz" lIns="92281" tIns="46141" rIns="92281" bIns="46141" rtlCol="0"/>
          <a:lstStyle>
            <a:lvl1pPr algn="r">
              <a:defRPr sz="1200"/>
            </a:lvl1pPr>
          </a:lstStyle>
          <a:p>
            <a:fld id="{C8A6B97F-6CDE-4EDC-8496-670EC961BA66}" type="datetimeFigureOut">
              <a:rPr lang="en-NZ" smtClean="0"/>
              <a:pPr/>
              <a:t>19/04/2016</a:t>
            </a:fld>
            <a:endParaRPr lang="en-NZ" dirty="0"/>
          </a:p>
        </p:txBody>
      </p:sp>
      <p:sp>
        <p:nvSpPr>
          <p:cNvPr id="4" name="Footer Placeholder 3"/>
          <p:cNvSpPr>
            <a:spLocks noGrp="1"/>
          </p:cNvSpPr>
          <p:nvPr>
            <p:ph type="ftr" sz="quarter" idx="2"/>
          </p:nvPr>
        </p:nvSpPr>
        <p:spPr>
          <a:xfrm>
            <a:off x="1" y="9500960"/>
            <a:ext cx="2979367" cy="500142"/>
          </a:xfrm>
          <a:prstGeom prst="rect">
            <a:avLst/>
          </a:prstGeom>
        </p:spPr>
        <p:txBody>
          <a:bodyPr vert="horz" lIns="92281" tIns="46141" rIns="92281" bIns="46141" rtlCol="0" anchor="b"/>
          <a:lstStyle>
            <a:lvl1pPr algn="l">
              <a:defRPr sz="1200"/>
            </a:lvl1pPr>
          </a:lstStyle>
          <a:p>
            <a:endParaRPr lang="en-NZ" dirty="0"/>
          </a:p>
        </p:txBody>
      </p:sp>
      <p:sp>
        <p:nvSpPr>
          <p:cNvPr id="5" name="Slide Number Placeholder 4"/>
          <p:cNvSpPr>
            <a:spLocks noGrp="1"/>
          </p:cNvSpPr>
          <p:nvPr>
            <p:ph type="sldNum" sz="quarter" idx="3"/>
          </p:nvPr>
        </p:nvSpPr>
        <p:spPr>
          <a:xfrm>
            <a:off x="3894505" y="9500960"/>
            <a:ext cx="2979367" cy="500142"/>
          </a:xfrm>
          <a:prstGeom prst="rect">
            <a:avLst/>
          </a:prstGeom>
        </p:spPr>
        <p:txBody>
          <a:bodyPr vert="horz" lIns="92281" tIns="46141" rIns="92281" bIns="46141" rtlCol="0" anchor="b"/>
          <a:lstStyle>
            <a:lvl1pPr algn="r">
              <a:defRPr sz="1200"/>
            </a:lvl1pPr>
          </a:lstStyle>
          <a:p>
            <a:fld id="{B2185117-97ED-4ADA-AB2D-054AA8734DDA}" type="slidenum">
              <a:rPr lang="en-NZ" smtClean="0"/>
              <a:pPr/>
              <a:t>‹#›</a:t>
            </a:fld>
            <a:endParaRPr lang="en-NZ" dirty="0"/>
          </a:p>
        </p:txBody>
      </p:sp>
    </p:spTree>
    <p:extLst>
      <p:ext uri="{BB962C8B-B14F-4D97-AF65-F5344CB8AC3E}">
        <p14:creationId xmlns:p14="http://schemas.microsoft.com/office/powerpoint/2010/main" val="864552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9367" cy="500142"/>
          </a:xfrm>
          <a:prstGeom prst="rect">
            <a:avLst/>
          </a:prstGeom>
        </p:spPr>
        <p:txBody>
          <a:bodyPr vert="horz" lIns="92281" tIns="46141" rIns="92281" bIns="46141" rtlCol="0"/>
          <a:lstStyle>
            <a:lvl1pPr algn="l">
              <a:defRPr sz="1200"/>
            </a:lvl1pPr>
          </a:lstStyle>
          <a:p>
            <a:endParaRPr lang="en-NZ" dirty="0"/>
          </a:p>
        </p:txBody>
      </p:sp>
      <p:sp>
        <p:nvSpPr>
          <p:cNvPr id="3" name="Date Placeholder 2"/>
          <p:cNvSpPr>
            <a:spLocks noGrp="1"/>
          </p:cNvSpPr>
          <p:nvPr>
            <p:ph type="dt" idx="1"/>
          </p:nvPr>
        </p:nvSpPr>
        <p:spPr>
          <a:xfrm>
            <a:off x="3894505" y="0"/>
            <a:ext cx="2979367" cy="500142"/>
          </a:xfrm>
          <a:prstGeom prst="rect">
            <a:avLst/>
          </a:prstGeom>
        </p:spPr>
        <p:txBody>
          <a:bodyPr vert="horz" lIns="92281" tIns="46141" rIns="92281" bIns="46141" rtlCol="0"/>
          <a:lstStyle>
            <a:lvl1pPr algn="r">
              <a:defRPr sz="1200"/>
            </a:lvl1pPr>
          </a:lstStyle>
          <a:p>
            <a:fld id="{6F94EEA1-0E54-470D-9A2E-0990C7C940CE}" type="datetimeFigureOut">
              <a:rPr lang="en-NZ" smtClean="0"/>
              <a:pPr/>
              <a:t>19/04/2016</a:t>
            </a:fld>
            <a:endParaRPr lang="en-NZ" dirty="0"/>
          </a:p>
        </p:txBody>
      </p:sp>
      <p:sp>
        <p:nvSpPr>
          <p:cNvPr id="4" name="Slide Image Placeholder 3"/>
          <p:cNvSpPr>
            <a:spLocks noGrp="1" noRot="1" noChangeAspect="1"/>
          </p:cNvSpPr>
          <p:nvPr>
            <p:ph type="sldImg" idx="2"/>
          </p:nvPr>
        </p:nvSpPr>
        <p:spPr>
          <a:xfrm>
            <a:off x="936625" y="750888"/>
            <a:ext cx="5002213" cy="3751262"/>
          </a:xfrm>
          <a:prstGeom prst="rect">
            <a:avLst/>
          </a:prstGeom>
          <a:noFill/>
          <a:ln w="12700">
            <a:solidFill>
              <a:prstClr val="black"/>
            </a:solidFill>
          </a:ln>
        </p:spPr>
        <p:txBody>
          <a:bodyPr vert="horz" lIns="92281" tIns="46141" rIns="92281" bIns="46141" rtlCol="0" anchor="ctr"/>
          <a:lstStyle/>
          <a:p>
            <a:endParaRPr lang="en-NZ" dirty="0"/>
          </a:p>
        </p:txBody>
      </p:sp>
      <p:sp>
        <p:nvSpPr>
          <p:cNvPr id="5" name="Notes Placeholder 4"/>
          <p:cNvSpPr>
            <a:spLocks noGrp="1"/>
          </p:cNvSpPr>
          <p:nvPr>
            <p:ph type="body" sz="quarter" idx="3"/>
          </p:nvPr>
        </p:nvSpPr>
        <p:spPr>
          <a:xfrm>
            <a:off x="687547" y="4751349"/>
            <a:ext cx="5500370" cy="4501277"/>
          </a:xfrm>
          <a:prstGeom prst="rect">
            <a:avLst/>
          </a:prstGeom>
        </p:spPr>
        <p:txBody>
          <a:bodyPr vert="horz" lIns="92281" tIns="46141" rIns="92281" bIns="4614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1" y="9500960"/>
            <a:ext cx="2979367" cy="500142"/>
          </a:xfrm>
          <a:prstGeom prst="rect">
            <a:avLst/>
          </a:prstGeom>
        </p:spPr>
        <p:txBody>
          <a:bodyPr vert="horz" lIns="92281" tIns="46141" rIns="92281" bIns="46141"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94505" y="9500960"/>
            <a:ext cx="2979367" cy="500142"/>
          </a:xfrm>
          <a:prstGeom prst="rect">
            <a:avLst/>
          </a:prstGeom>
        </p:spPr>
        <p:txBody>
          <a:bodyPr vert="horz" lIns="92281" tIns="46141" rIns="92281" bIns="46141" rtlCol="0" anchor="b"/>
          <a:lstStyle>
            <a:lvl1pPr algn="r">
              <a:defRPr sz="1200"/>
            </a:lvl1pPr>
          </a:lstStyle>
          <a:p>
            <a:fld id="{F2DF1770-8D78-4DA8-83B0-9AE2EFAA5F66}" type="slidenum">
              <a:rPr lang="en-NZ" smtClean="0"/>
              <a:pPr/>
              <a:t>‹#›</a:t>
            </a:fld>
            <a:endParaRPr lang="en-NZ" dirty="0"/>
          </a:p>
        </p:txBody>
      </p:sp>
    </p:spTree>
    <p:extLst>
      <p:ext uri="{BB962C8B-B14F-4D97-AF65-F5344CB8AC3E}">
        <p14:creationId xmlns:p14="http://schemas.microsoft.com/office/powerpoint/2010/main" val="3594645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812">
              <a:defRPr/>
            </a:pPr>
            <a:r>
              <a:rPr lang="en-NZ" sz="1600" dirty="0">
                <a:latin typeface="Arial" panose="020B0604020202020204" pitchFamily="34" charset="0"/>
                <a:cs typeface="Arial" panose="020B0604020202020204" pitchFamily="34" charset="0"/>
              </a:rPr>
              <a:t>Hello and welcome to our presentation: My life, my decisions.</a:t>
            </a:r>
          </a:p>
          <a:p>
            <a:endParaRPr lang="en-NZ"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2DF1770-8D78-4DA8-83B0-9AE2EFAA5F66}" type="slidenum">
              <a:rPr lang="en-NZ" smtClean="0"/>
              <a:pPr/>
              <a:t>1</a:t>
            </a:fld>
            <a:endParaRPr lang="en-NZ" dirty="0"/>
          </a:p>
        </p:txBody>
      </p:sp>
    </p:spTree>
    <p:extLst>
      <p:ext uri="{BB962C8B-B14F-4D97-AF65-F5344CB8AC3E}">
        <p14:creationId xmlns:p14="http://schemas.microsoft.com/office/powerpoint/2010/main" val="3182328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600" b="1" dirty="0">
                <a:latin typeface="Arial" panose="020B0604020202020204" pitchFamily="34" charset="0"/>
                <a:cs typeface="Arial" panose="020B0604020202020204" pitchFamily="34" charset="0"/>
              </a:rPr>
              <a:t>People First assists members to run our own organisation :</a:t>
            </a:r>
          </a:p>
          <a:p>
            <a:endParaRPr lang="en-NZ" sz="1600" dirty="0">
              <a:latin typeface="Arial" panose="020B0604020202020204" pitchFamily="34" charset="0"/>
              <a:cs typeface="Arial" panose="020B0604020202020204" pitchFamily="34" charset="0"/>
            </a:endParaRPr>
          </a:p>
          <a:p>
            <a:pPr marL="288379" indent="-288379">
              <a:buFont typeface="Arial" panose="020B0604020202020204" pitchFamily="34" charset="0"/>
              <a:buChar char="•"/>
            </a:pPr>
            <a:r>
              <a:rPr lang="en-NZ" sz="1600" dirty="0">
                <a:latin typeface="Arial" panose="020B0604020202020204" pitchFamily="34" charset="0"/>
                <a:cs typeface="Arial" panose="020B0604020202020204" pitchFamily="34" charset="0"/>
              </a:rPr>
              <a:t>by giving us information in easy read </a:t>
            </a:r>
          </a:p>
          <a:p>
            <a:pPr marL="288379" indent="-288379">
              <a:buFont typeface="Arial" panose="020B0604020202020204" pitchFamily="34" charset="0"/>
              <a:buChar char="•"/>
            </a:pPr>
            <a:endParaRPr lang="en-NZ" sz="1600" dirty="0">
              <a:latin typeface="Arial" panose="020B0604020202020204" pitchFamily="34" charset="0"/>
              <a:cs typeface="Arial" panose="020B0604020202020204" pitchFamily="34" charset="0"/>
            </a:endParaRPr>
          </a:p>
          <a:p>
            <a:pPr marL="288379" indent="-288379">
              <a:buFont typeface="Arial" panose="020B0604020202020204" pitchFamily="34" charset="0"/>
              <a:buChar char="•"/>
            </a:pPr>
            <a:r>
              <a:rPr lang="en-NZ" sz="1600" dirty="0">
                <a:latin typeface="Arial" panose="020B0604020202020204" pitchFamily="34" charset="0"/>
                <a:cs typeface="Arial" panose="020B0604020202020204" pitchFamily="34" charset="0"/>
              </a:rPr>
              <a:t>By having meetings in different ways that suit us</a:t>
            </a:r>
          </a:p>
          <a:p>
            <a:pPr marL="288379" indent="-288379">
              <a:buFont typeface="Arial" panose="020B0604020202020204" pitchFamily="34" charset="0"/>
              <a:buChar char="•"/>
            </a:pPr>
            <a:endParaRPr lang="en-NZ" sz="1600" dirty="0">
              <a:latin typeface="Arial" panose="020B0604020202020204" pitchFamily="34" charset="0"/>
              <a:cs typeface="Arial" panose="020B0604020202020204" pitchFamily="34" charset="0"/>
            </a:endParaRPr>
          </a:p>
          <a:p>
            <a:pPr marL="288379" indent="-288379">
              <a:buFont typeface="Arial" panose="020B0604020202020204" pitchFamily="34" charset="0"/>
              <a:buChar char="•"/>
            </a:pPr>
            <a:r>
              <a:rPr lang="en-NZ" sz="1600" dirty="0">
                <a:latin typeface="Arial" panose="020B0604020202020204" pitchFamily="34" charset="0"/>
                <a:cs typeface="Arial" panose="020B0604020202020204" pitchFamily="34" charset="0"/>
              </a:rPr>
              <a:t>By having Assistants who have good relationships with us so they can give us good assistance.</a:t>
            </a:r>
          </a:p>
          <a:p>
            <a:endParaRPr lang="en-NZ" sz="1600" dirty="0">
              <a:latin typeface="Arial" panose="020B0604020202020204" pitchFamily="34" charset="0"/>
              <a:cs typeface="Arial" panose="020B0604020202020204" pitchFamily="34" charset="0"/>
            </a:endParaRPr>
          </a:p>
          <a:p>
            <a:endParaRPr lang="en-NZ" sz="1600" dirty="0">
              <a:latin typeface="Arial" panose="020B0604020202020204" pitchFamily="34" charset="0"/>
              <a:cs typeface="Arial" panose="020B0604020202020204" pitchFamily="34" charset="0"/>
            </a:endParaRPr>
          </a:p>
          <a:p>
            <a:r>
              <a:rPr lang="en-NZ" sz="1600" dirty="0">
                <a:latin typeface="Arial" panose="020B0604020202020204" pitchFamily="34" charset="0"/>
                <a:cs typeface="Arial" panose="020B0604020202020204" pitchFamily="34" charset="0"/>
              </a:rPr>
              <a:t>All these things assist us to make the decisions we need to within People First.</a:t>
            </a:r>
          </a:p>
        </p:txBody>
      </p:sp>
      <p:sp>
        <p:nvSpPr>
          <p:cNvPr id="4" name="Slide Number Placeholder 3"/>
          <p:cNvSpPr>
            <a:spLocks noGrp="1"/>
          </p:cNvSpPr>
          <p:nvPr>
            <p:ph type="sldNum" sz="quarter" idx="10"/>
          </p:nvPr>
        </p:nvSpPr>
        <p:spPr/>
        <p:txBody>
          <a:bodyPr/>
          <a:lstStyle/>
          <a:p>
            <a:fld id="{F2DF1770-8D78-4DA8-83B0-9AE2EFAA5F66}" type="slidenum">
              <a:rPr lang="en-NZ" smtClean="0"/>
              <a:pPr/>
              <a:t>10</a:t>
            </a:fld>
            <a:endParaRPr lang="en-NZ" dirty="0"/>
          </a:p>
        </p:txBody>
      </p:sp>
    </p:spTree>
    <p:extLst>
      <p:ext uri="{BB962C8B-B14F-4D97-AF65-F5344CB8AC3E}">
        <p14:creationId xmlns:p14="http://schemas.microsoft.com/office/powerpoint/2010/main" val="1423378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600" dirty="0">
                <a:latin typeface="Arial" panose="020B0604020202020204" pitchFamily="34" charset="0"/>
                <a:cs typeface="Arial" panose="020B0604020202020204" pitchFamily="34" charset="0"/>
              </a:rPr>
              <a:t>People First New Zealand also: </a:t>
            </a:r>
          </a:p>
          <a:p>
            <a:pPr marL="288379" indent="-288379">
              <a:buFont typeface="Arial" panose="020B0604020202020204" pitchFamily="34" charset="0"/>
              <a:buChar char="•"/>
            </a:pPr>
            <a:endParaRPr lang="en-NZ" sz="1600" dirty="0">
              <a:latin typeface="Arial" panose="020B0604020202020204" pitchFamily="34" charset="0"/>
              <a:cs typeface="Arial" panose="020B0604020202020204" pitchFamily="34" charset="0"/>
            </a:endParaRPr>
          </a:p>
          <a:p>
            <a:pPr marL="288379" indent="-288379">
              <a:buFont typeface="Arial" panose="020B0604020202020204" pitchFamily="34" charset="0"/>
              <a:buChar char="•"/>
            </a:pPr>
            <a:r>
              <a:rPr lang="en-NZ" sz="1600" dirty="0">
                <a:latin typeface="Arial" panose="020B0604020202020204" pitchFamily="34" charset="0"/>
                <a:cs typeface="Arial" panose="020B0604020202020204" pitchFamily="34" charset="0"/>
              </a:rPr>
              <a:t>runs a Disability Information and </a:t>
            </a:r>
            <a:r>
              <a:rPr lang="en-NZ" sz="1600" dirty="0" smtClean="0">
                <a:latin typeface="Arial" panose="020B0604020202020204" pitchFamily="34" charset="0"/>
                <a:cs typeface="Arial" panose="020B0604020202020204" pitchFamily="34" charset="0"/>
              </a:rPr>
              <a:t>Advice </a:t>
            </a:r>
            <a:r>
              <a:rPr lang="en-NZ" sz="1600" dirty="0">
                <a:latin typeface="Arial" panose="020B0604020202020204" pitchFamily="34" charset="0"/>
                <a:cs typeface="Arial" panose="020B0604020202020204" pitchFamily="34" charset="0"/>
              </a:rPr>
              <a:t>Service</a:t>
            </a:r>
          </a:p>
          <a:p>
            <a:pPr marL="288379" indent="-288379">
              <a:buFont typeface="Arial" panose="020B0604020202020204" pitchFamily="34" charset="0"/>
              <a:buChar char="•"/>
            </a:pPr>
            <a:endParaRPr lang="en-NZ" sz="1600" dirty="0">
              <a:latin typeface="Arial" panose="020B0604020202020204" pitchFamily="34" charset="0"/>
              <a:cs typeface="Arial" panose="020B0604020202020204" pitchFamily="34" charset="0"/>
            </a:endParaRPr>
          </a:p>
          <a:p>
            <a:pPr marL="288379" indent="-288379">
              <a:buFont typeface="Arial" panose="020B0604020202020204" pitchFamily="34" charset="0"/>
              <a:buChar char="•"/>
            </a:pPr>
            <a:r>
              <a:rPr lang="en-NZ" sz="1600" dirty="0">
                <a:latin typeface="Arial" panose="020B0604020202020204" pitchFamily="34" charset="0"/>
                <a:cs typeface="Arial" panose="020B0604020202020204" pitchFamily="34" charset="0"/>
              </a:rPr>
              <a:t>has an Easy Read Translation Service called Make It Easy</a:t>
            </a:r>
          </a:p>
          <a:p>
            <a:pPr marL="288379" indent="-288379">
              <a:buFont typeface="Arial" panose="020B0604020202020204" pitchFamily="34" charset="0"/>
              <a:buChar char="•"/>
            </a:pPr>
            <a:endParaRPr lang="en-NZ" sz="1600" dirty="0">
              <a:latin typeface="Arial" panose="020B0604020202020204" pitchFamily="34" charset="0"/>
              <a:cs typeface="Arial" panose="020B0604020202020204" pitchFamily="34" charset="0"/>
            </a:endParaRPr>
          </a:p>
          <a:p>
            <a:pPr marL="288379" indent="-288379">
              <a:buFont typeface="Arial" panose="020B0604020202020204" pitchFamily="34" charset="0"/>
              <a:buChar char="•"/>
            </a:pPr>
            <a:r>
              <a:rPr lang="en-NZ" sz="1600" dirty="0">
                <a:latin typeface="Arial" panose="020B0604020202020204" pitchFamily="34" charset="0"/>
                <a:cs typeface="Arial" panose="020B0604020202020204" pitchFamily="34" charset="0"/>
              </a:rPr>
              <a:t>does training courses through our education service Learn With Us  and other project work.</a:t>
            </a:r>
          </a:p>
          <a:p>
            <a:endParaRPr lang="en-NZ" sz="1600" dirty="0">
              <a:latin typeface="Arial" panose="020B0604020202020204" pitchFamily="34" charset="0"/>
              <a:cs typeface="Arial" panose="020B0604020202020204" pitchFamily="34" charset="0"/>
            </a:endParaRPr>
          </a:p>
          <a:p>
            <a:pPr marL="173027" indent="-173027">
              <a:buFontTx/>
              <a:buChar char="-"/>
            </a:pPr>
            <a:endParaRPr lang="en-NZ"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2DF1770-8D78-4DA8-83B0-9AE2EFAA5F66}" type="slidenum">
              <a:rPr lang="en-NZ" smtClean="0"/>
              <a:pPr/>
              <a:t>11</a:t>
            </a:fld>
            <a:endParaRPr lang="en-NZ" dirty="0"/>
          </a:p>
        </p:txBody>
      </p:sp>
    </p:spTree>
    <p:extLst>
      <p:ext uri="{BB962C8B-B14F-4D97-AF65-F5344CB8AC3E}">
        <p14:creationId xmlns:p14="http://schemas.microsoft.com/office/powerpoint/2010/main" val="2834435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600" dirty="0">
                <a:latin typeface="Arial" panose="020B0604020202020204" pitchFamily="34" charset="0"/>
                <a:cs typeface="Arial" panose="020B0604020202020204" pitchFamily="34" charset="0"/>
              </a:rPr>
              <a:t>All People First’s work is done in line with </a:t>
            </a:r>
            <a:r>
              <a:rPr lang="en-NZ" sz="1600" dirty="0" smtClean="0">
                <a:latin typeface="Arial" panose="020B0604020202020204" pitchFamily="34" charset="0"/>
                <a:cs typeface="Arial" panose="020B0604020202020204" pitchFamily="34" charset="0"/>
              </a:rPr>
              <a:t>the </a:t>
            </a:r>
            <a:r>
              <a:rPr lang="en-NZ" sz="1600" dirty="0">
                <a:latin typeface="Arial" panose="020B0604020202020204" pitchFamily="34" charset="0"/>
                <a:cs typeface="Arial" panose="020B0604020202020204" pitchFamily="34" charset="0"/>
              </a:rPr>
              <a:t>UN </a:t>
            </a:r>
            <a:r>
              <a:rPr lang="en-NZ" sz="1600" dirty="0" smtClean="0">
                <a:latin typeface="Arial" panose="020B0604020202020204" pitchFamily="34" charset="0"/>
                <a:cs typeface="Arial" panose="020B0604020202020204" pitchFamily="34" charset="0"/>
              </a:rPr>
              <a:t>Convention </a:t>
            </a:r>
            <a:r>
              <a:rPr lang="en-NZ" sz="1600" dirty="0">
                <a:latin typeface="Arial" panose="020B0604020202020204" pitchFamily="34" charset="0"/>
                <a:cs typeface="Arial" panose="020B0604020202020204" pitchFamily="34" charset="0"/>
              </a:rPr>
              <a:t>on the rights of </a:t>
            </a:r>
            <a:r>
              <a:rPr lang="en-NZ" sz="1600" dirty="0" smtClean="0">
                <a:latin typeface="Arial" panose="020B0604020202020204" pitchFamily="34" charset="0"/>
                <a:cs typeface="Arial" panose="020B0604020202020204" pitchFamily="34" charset="0"/>
              </a:rPr>
              <a:t>disabled people.</a:t>
            </a:r>
            <a:endParaRPr lang="en-NZ" sz="1600" dirty="0">
              <a:latin typeface="Arial" panose="020B0604020202020204" pitchFamily="34" charset="0"/>
              <a:cs typeface="Arial" panose="020B0604020202020204" pitchFamily="34" charset="0"/>
            </a:endParaRPr>
          </a:p>
          <a:p>
            <a:endParaRPr lang="en-NZ" sz="1600" dirty="0">
              <a:latin typeface="Arial" panose="020B0604020202020204" pitchFamily="34" charset="0"/>
              <a:cs typeface="Arial" panose="020B0604020202020204" pitchFamily="34" charset="0"/>
            </a:endParaRPr>
          </a:p>
          <a:p>
            <a:r>
              <a:rPr lang="en-NZ" sz="1600" dirty="0" smtClean="0">
                <a:latin typeface="Arial" panose="020B0604020202020204" pitchFamily="34" charset="0"/>
                <a:cs typeface="Arial" panose="020B0604020202020204" pitchFamily="34" charset="0"/>
              </a:rPr>
              <a:t>The UN Convention guides People First.</a:t>
            </a:r>
          </a:p>
          <a:p>
            <a:endParaRPr lang="en-NZ" sz="1600" dirty="0">
              <a:latin typeface="Arial" panose="020B0604020202020204" pitchFamily="34" charset="0"/>
              <a:cs typeface="Arial" panose="020B0604020202020204" pitchFamily="34" charset="0"/>
            </a:endParaRPr>
          </a:p>
          <a:p>
            <a:r>
              <a:rPr lang="en-NZ" sz="1600" dirty="0" smtClean="0">
                <a:latin typeface="Arial" panose="020B0604020202020204" pitchFamily="34" charset="0"/>
                <a:cs typeface="Arial" panose="020B0604020202020204" pitchFamily="34" charset="0"/>
              </a:rPr>
              <a:t>It should guide you too.</a:t>
            </a:r>
            <a:endParaRPr lang="en-NZ" sz="1600" dirty="0">
              <a:latin typeface="Arial" panose="020B0604020202020204" pitchFamily="34" charset="0"/>
              <a:cs typeface="Arial" panose="020B0604020202020204" pitchFamily="34" charset="0"/>
            </a:endParaRPr>
          </a:p>
          <a:p>
            <a:endParaRPr lang="en-NZ"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2DF1770-8D78-4DA8-83B0-9AE2EFAA5F66}" type="slidenum">
              <a:rPr lang="en-NZ" smtClean="0"/>
              <a:pPr/>
              <a:t>12</a:t>
            </a:fld>
            <a:endParaRPr lang="en-NZ" dirty="0"/>
          </a:p>
        </p:txBody>
      </p:sp>
    </p:spTree>
    <p:extLst>
      <p:ext uri="{BB962C8B-B14F-4D97-AF65-F5344CB8AC3E}">
        <p14:creationId xmlns:p14="http://schemas.microsoft.com/office/powerpoint/2010/main" val="1160540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600" dirty="0">
                <a:latin typeface="Arial" panose="020B0604020202020204" pitchFamily="34" charset="0"/>
                <a:cs typeface="Arial" panose="020B0604020202020204" pitchFamily="34" charset="0"/>
              </a:rPr>
              <a:t>Hands up if you know about the UN Convention </a:t>
            </a:r>
          </a:p>
          <a:p>
            <a:endParaRPr lang="en-NZ" sz="1600" dirty="0">
              <a:latin typeface="Arial" panose="020B0604020202020204" pitchFamily="34" charset="0"/>
              <a:cs typeface="Arial" panose="020B0604020202020204" pitchFamily="34" charset="0"/>
            </a:endParaRPr>
          </a:p>
          <a:p>
            <a:r>
              <a:rPr lang="en-NZ" sz="1600" dirty="0">
                <a:latin typeface="Arial" panose="020B0604020202020204" pitchFamily="34" charset="0"/>
                <a:cs typeface="Arial" panose="020B0604020202020204" pitchFamily="34" charset="0"/>
              </a:rPr>
              <a:t>Keep your hands up if you have read it </a:t>
            </a:r>
          </a:p>
          <a:p>
            <a:endParaRPr lang="en-NZ" sz="1600" dirty="0">
              <a:latin typeface="Arial" panose="020B0604020202020204" pitchFamily="34" charset="0"/>
              <a:cs typeface="Arial" panose="020B0604020202020204" pitchFamily="34" charset="0"/>
            </a:endParaRPr>
          </a:p>
          <a:p>
            <a:r>
              <a:rPr lang="en-NZ" sz="1600" dirty="0">
                <a:latin typeface="Arial" panose="020B0604020202020204" pitchFamily="34" charset="0"/>
                <a:cs typeface="Arial" panose="020B0604020202020204" pitchFamily="34" charset="0"/>
              </a:rPr>
              <a:t>Keep your hands up if you use it in your work</a:t>
            </a:r>
          </a:p>
          <a:p>
            <a:endParaRPr lang="en-NZ"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2DF1770-8D78-4DA8-83B0-9AE2EFAA5F66}" type="slidenum">
              <a:rPr lang="en-NZ" smtClean="0"/>
              <a:pPr/>
              <a:t>13</a:t>
            </a:fld>
            <a:endParaRPr lang="en-NZ" dirty="0"/>
          </a:p>
        </p:txBody>
      </p:sp>
    </p:spTree>
    <p:extLst>
      <p:ext uri="{BB962C8B-B14F-4D97-AF65-F5344CB8AC3E}">
        <p14:creationId xmlns:p14="http://schemas.microsoft.com/office/powerpoint/2010/main" val="1824675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600" dirty="0">
                <a:latin typeface="Arial" panose="020B0604020202020204" pitchFamily="34" charset="0"/>
                <a:cs typeface="Arial" panose="020B0604020202020204" pitchFamily="34" charset="0"/>
              </a:rPr>
              <a:t>When the convention was being made there was a lot of talk about decision making</a:t>
            </a:r>
          </a:p>
          <a:p>
            <a:endParaRPr lang="en-NZ" sz="1600" dirty="0">
              <a:latin typeface="Arial" panose="020B0604020202020204" pitchFamily="34" charset="0"/>
              <a:cs typeface="Arial" panose="020B0604020202020204" pitchFamily="34" charset="0"/>
            </a:endParaRPr>
          </a:p>
          <a:p>
            <a:r>
              <a:rPr lang="en-NZ" sz="1600" dirty="0">
                <a:latin typeface="Arial" panose="020B0604020202020204" pitchFamily="34" charset="0"/>
                <a:cs typeface="Arial" panose="020B0604020202020204" pitchFamily="34" charset="0"/>
              </a:rPr>
              <a:t>Disabled people said we can and we want to make our own decisions.  </a:t>
            </a:r>
          </a:p>
          <a:p>
            <a:endParaRPr lang="en-NZ" sz="1600" dirty="0">
              <a:latin typeface="Arial" panose="020B0604020202020204" pitchFamily="34" charset="0"/>
              <a:cs typeface="Arial" panose="020B0604020202020204" pitchFamily="34" charset="0"/>
            </a:endParaRPr>
          </a:p>
          <a:p>
            <a:r>
              <a:rPr lang="en-NZ" sz="1600" dirty="0">
                <a:latin typeface="Arial" panose="020B0604020202020204" pitchFamily="34" charset="0"/>
                <a:cs typeface="Arial" panose="020B0604020202020204" pitchFamily="34" charset="0"/>
              </a:rPr>
              <a:t>Sometime we might need support to do this and that’s Ok .</a:t>
            </a:r>
          </a:p>
          <a:p>
            <a:endParaRPr lang="en-NZ" sz="1600" dirty="0">
              <a:latin typeface="Arial" panose="020B0604020202020204" pitchFamily="34" charset="0"/>
              <a:cs typeface="Arial" panose="020B0604020202020204" pitchFamily="34" charset="0"/>
            </a:endParaRPr>
          </a:p>
          <a:p>
            <a:r>
              <a:rPr lang="en-NZ" sz="1600" dirty="0">
                <a:latin typeface="Arial" panose="020B0604020202020204" pitchFamily="34" charset="0"/>
                <a:cs typeface="Arial" panose="020B0604020202020204" pitchFamily="34" charset="0"/>
              </a:rPr>
              <a:t>We don’t want others to be making our decisions and controlling our lives</a:t>
            </a:r>
          </a:p>
          <a:p>
            <a:endParaRPr lang="en-NZ" sz="1600" dirty="0">
              <a:latin typeface="Arial" panose="020B0604020202020204" pitchFamily="34" charset="0"/>
              <a:cs typeface="Arial" panose="020B0604020202020204" pitchFamily="34" charset="0"/>
            </a:endParaRPr>
          </a:p>
          <a:p>
            <a:r>
              <a:rPr lang="en-NZ" sz="1600" dirty="0">
                <a:latin typeface="Arial" panose="020B0604020202020204" pitchFamily="34" charset="0"/>
                <a:cs typeface="Arial" panose="020B0604020202020204" pitchFamily="34" charset="0"/>
              </a:rPr>
              <a:t>The convention has given us a tool to make sure this doesn’t happen</a:t>
            </a:r>
          </a:p>
        </p:txBody>
      </p:sp>
      <p:sp>
        <p:nvSpPr>
          <p:cNvPr id="4" name="Slide Number Placeholder 3"/>
          <p:cNvSpPr>
            <a:spLocks noGrp="1"/>
          </p:cNvSpPr>
          <p:nvPr>
            <p:ph type="sldNum" sz="quarter" idx="10"/>
          </p:nvPr>
        </p:nvSpPr>
        <p:spPr/>
        <p:txBody>
          <a:bodyPr/>
          <a:lstStyle/>
          <a:p>
            <a:fld id="{F2DF1770-8D78-4DA8-83B0-9AE2EFAA5F66}" type="slidenum">
              <a:rPr lang="en-NZ" smtClean="0"/>
              <a:pPr/>
              <a:t>14</a:t>
            </a:fld>
            <a:endParaRPr lang="en-NZ" dirty="0"/>
          </a:p>
        </p:txBody>
      </p:sp>
    </p:spTree>
    <p:extLst>
      <p:ext uri="{BB962C8B-B14F-4D97-AF65-F5344CB8AC3E}">
        <p14:creationId xmlns:p14="http://schemas.microsoft.com/office/powerpoint/2010/main" val="995545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600" dirty="0">
                <a:latin typeface="Arial" panose="020B0604020202020204" pitchFamily="34" charset="0"/>
                <a:cs typeface="Arial" panose="020B0604020202020204" pitchFamily="34" charset="0"/>
              </a:rPr>
              <a:t>Article 12 is being called the centre piece of the Convention.</a:t>
            </a:r>
          </a:p>
          <a:p>
            <a:endParaRPr lang="en-NZ" sz="1600" dirty="0">
              <a:latin typeface="Arial" panose="020B0604020202020204" pitchFamily="34" charset="0"/>
              <a:cs typeface="Arial" panose="020B0604020202020204" pitchFamily="34" charset="0"/>
            </a:endParaRPr>
          </a:p>
          <a:p>
            <a:r>
              <a:rPr lang="en-NZ" sz="1600" dirty="0">
                <a:latin typeface="Arial" panose="020B0604020202020204" pitchFamily="34" charset="0"/>
                <a:cs typeface="Arial" panose="020B0604020202020204" pitchFamily="34" charset="0"/>
              </a:rPr>
              <a:t>Article 12 is about being treated equally by the law and says:</a:t>
            </a:r>
          </a:p>
          <a:p>
            <a:endParaRPr lang="en-NZ" sz="1600" dirty="0">
              <a:latin typeface="Arial" panose="020B0604020202020204" pitchFamily="34" charset="0"/>
              <a:cs typeface="Arial" panose="020B0604020202020204" pitchFamily="34" charset="0"/>
            </a:endParaRPr>
          </a:p>
          <a:p>
            <a:pPr marL="288379" indent="-288379">
              <a:buFont typeface="Arial" panose="020B0604020202020204" pitchFamily="34" charset="0"/>
              <a:buChar char="•"/>
            </a:pPr>
            <a:r>
              <a:rPr lang="en-NZ" sz="1600" dirty="0" smtClean="0">
                <a:latin typeface="Arial" panose="020B0604020202020204" pitchFamily="34" charset="0"/>
                <a:cs typeface="Arial" panose="020B0604020202020204" pitchFamily="34" charset="0"/>
              </a:rPr>
              <a:t>people with disabilities are </a:t>
            </a:r>
            <a:r>
              <a:rPr lang="en-NZ" sz="1600" dirty="0">
                <a:latin typeface="Arial" panose="020B0604020202020204" pitchFamily="34" charset="0"/>
                <a:cs typeface="Arial" panose="020B0604020202020204" pitchFamily="34" charset="0"/>
              </a:rPr>
              <a:t>to be respected by the law like everyone else </a:t>
            </a:r>
          </a:p>
          <a:p>
            <a:pPr marL="288379" indent="-288379">
              <a:buFont typeface="Arial" panose="020B0604020202020204" pitchFamily="34" charset="0"/>
              <a:buChar char="•"/>
            </a:pPr>
            <a:endParaRPr lang="en-NZ" sz="1600" dirty="0">
              <a:latin typeface="Arial" panose="020B0604020202020204" pitchFamily="34" charset="0"/>
              <a:cs typeface="Arial" panose="020B0604020202020204" pitchFamily="34" charset="0"/>
            </a:endParaRPr>
          </a:p>
          <a:p>
            <a:pPr marL="288379" indent="-288379">
              <a:buFont typeface="Arial" panose="020B0604020202020204" pitchFamily="34" charset="0"/>
              <a:buChar char="•"/>
            </a:pPr>
            <a:r>
              <a:rPr lang="en-NZ" sz="1600" dirty="0" smtClean="0">
                <a:latin typeface="Arial" panose="020B0604020202020204" pitchFamily="34" charset="0"/>
                <a:cs typeface="Arial" panose="020B0604020202020204" pitchFamily="34" charset="0"/>
              </a:rPr>
              <a:t>people with disabilities have </a:t>
            </a:r>
            <a:r>
              <a:rPr lang="en-NZ" sz="1600" dirty="0">
                <a:latin typeface="Arial" panose="020B0604020202020204" pitchFamily="34" charset="0"/>
                <a:cs typeface="Arial" panose="020B0604020202020204" pitchFamily="34" charset="0"/>
              </a:rPr>
              <a:t>their own rights to make </a:t>
            </a:r>
            <a:r>
              <a:rPr lang="en-NZ" sz="1600" dirty="0" smtClean="0">
                <a:latin typeface="Arial" panose="020B0604020202020204" pitchFamily="34" charset="0"/>
                <a:cs typeface="Arial" panose="020B0604020202020204" pitchFamily="34" charset="0"/>
              </a:rPr>
              <a:t>choices about </a:t>
            </a:r>
            <a:r>
              <a:rPr lang="en-NZ" sz="1600" dirty="0">
                <a:latin typeface="Arial" panose="020B0604020202020204" pitchFamily="34" charset="0"/>
                <a:cs typeface="Arial" panose="020B0604020202020204" pitchFamily="34" charset="0"/>
              </a:rPr>
              <a:t>important things as everyone else</a:t>
            </a:r>
          </a:p>
          <a:p>
            <a:pPr marL="288379" indent="-288379">
              <a:buFont typeface="Arial" panose="020B0604020202020204" pitchFamily="34" charset="0"/>
              <a:buChar char="•"/>
            </a:pPr>
            <a:endParaRPr lang="en-NZ" sz="1600" dirty="0">
              <a:latin typeface="Arial" panose="020B0604020202020204" pitchFamily="34" charset="0"/>
              <a:cs typeface="Arial" panose="020B0604020202020204" pitchFamily="34" charset="0"/>
            </a:endParaRPr>
          </a:p>
          <a:p>
            <a:pPr marL="288379" indent="-288379">
              <a:buFont typeface="Arial" panose="020B0604020202020204" pitchFamily="34" charset="0"/>
              <a:buChar char="•"/>
            </a:pPr>
            <a:r>
              <a:rPr lang="en-NZ" sz="1600" dirty="0" smtClean="0">
                <a:latin typeface="Arial" panose="020B0604020202020204" pitchFamily="34" charset="0"/>
                <a:cs typeface="Arial" panose="020B0604020202020204" pitchFamily="34" charset="0"/>
              </a:rPr>
              <a:t>people with disabilities should </a:t>
            </a:r>
            <a:r>
              <a:rPr lang="en-NZ" sz="1600" dirty="0">
                <a:latin typeface="Arial" panose="020B0604020202020204" pitchFamily="34" charset="0"/>
                <a:cs typeface="Arial" panose="020B0604020202020204" pitchFamily="34" charset="0"/>
              </a:rPr>
              <a:t>have </a:t>
            </a:r>
            <a:r>
              <a:rPr lang="en-NZ" sz="1600" dirty="0" smtClean="0">
                <a:latin typeface="Arial" panose="020B0604020202020204" pitchFamily="34" charset="0"/>
                <a:cs typeface="Arial" panose="020B0604020202020204" pitchFamily="34" charset="0"/>
              </a:rPr>
              <a:t>the support </a:t>
            </a:r>
            <a:r>
              <a:rPr lang="en-NZ" sz="1600" dirty="0">
                <a:latin typeface="Arial" panose="020B0604020202020204" pitchFamily="34" charset="0"/>
                <a:cs typeface="Arial" panose="020B0604020202020204" pitchFamily="34" charset="0"/>
              </a:rPr>
              <a:t>they need when making </a:t>
            </a:r>
            <a:r>
              <a:rPr lang="en-NZ" sz="1600" dirty="0" smtClean="0">
                <a:latin typeface="Arial" panose="020B0604020202020204" pitchFamily="34" charset="0"/>
                <a:cs typeface="Arial" panose="020B0604020202020204" pitchFamily="34" charset="0"/>
              </a:rPr>
              <a:t>choices.</a:t>
            </a:r>
            <a:endParaRPr lang="en-NZ" sz="1600" dirty="0">
              <a:latin typeface="Arial" panose="020B0604020202020204" pitchFamily="34" charset="0"/>
              <a:cs typeface="Arial" panose="020B0604020202020204" pitchFamily="34" charset="0"/>
            </a:endParaRPr>
          </a:p>
          <a:p>
            <a:endParaRPr lang="en-NZ" sz="1600" dirty="0">
              <a:latin typeface="Arial" panose="020B0604020202020204" pitchFamily="34" charset="0"/>
              <a:cs typeface="Arial" panose="020B0604020202020204" pitchFamily="34" charset="0"/>
            </a:endParaRPr>
          </a:p>
          <a:p>
            <a:endParaRPr lang="en-NZ" sz="1600" dirty="0">
              <a:latin typeface="Arial" panose="020B0604020202020204" pitchFamily="34" charset="0"/>
              <a:cs typeface="Arial" panose="020B0604020202020204" pitchFamily="34" charset="0"/>
            </a:endParaRPr>
          </a:p>
          <a:p>
            <a:endParaRPr lang="en-NZ" sz="1600" dirty="0">
              <a:latin typeface="Arial" panose="020B0604020202020204" pitchFamily="34" charset="0"/>
              <a:cs typeface="Arial" panose="020B0604020202020204" pitchFamily="34" charset="0"/>
            </a:endParaRPr>
          </a:p>
          <a:p>
            <a:endParaRPr lang="en-NZ" sz="1600" dirty="0">
              <a:latin typeface="Arial" panose="020B0604020202020204" pitchFamily="34" charset="0"/>
              <a:cs typeface="Arial" panose="020B0604020202020204" pitchFamily="34" charset="0"/>
            </a:endParaRPr>
          </a:p>
          <a:p>
            <a:r>
              <a:rPr lang="en-NZ" sz="1600" dirty="0">
                <a:latin typeface="Arial" panose="020B0604020202020204" pitchFamily="34" charset="0"/>
                <a:cs typeface="Arial" panose="020B0604020202020204" pitchFamily="34" charset="0"/>
              </a:rPr>
              <a:t> </a:t>
            </a:r>
          </a:p>
          <a:p>
            <a:endParaRPr lang="en-NZ"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2DF1770-8D78-4DA8-83B0-9AE2EFAA5F66}" type="slidenum">
              <a:rPr lang="en-NZ" smtClean="0"/>
              <a:pPr/>
              <a:t>15</a:t>
            </a:fld>
            <a:endParaRPr lang="en-NZ" dirty="0"/>
          </a:p>
        </p:txBody>
      </p:sp>
    </p:spTree>
    <p:extLst>
      <p:ext uri="{BB962C8B-B14F-4D97-AF65-F5344CB8AC3E}">
        <p14:creationId xmlns:p14="http://schemas.microsoft.com/office/powerpoint/2010/main" val="3890726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600" dirty="0">
                <a:latin typeface="Arial" panose="020B0604020202020204" pitchFamily="34" charset="0"/>
                <a:cs typeface="Arial" panose="020B0604020202020204" pitchFamily="34" charset="0"/>
              </a:rPr>
              <a:t>In New Zealand, and in most other countries in the world, there are guardianship laws. </a:t>
            </a:r>
          </a:p>
          <a:p>
            <a:endParaRPr lang="en-NZ" sz="1600" dirty="0">
              <a:latin typeface="Arial" panose="020B0604020202020204" pitchFamily="34" charset="0"/>
              <a:cs typeface="Arial" panose="020B0604020202020204" pitchFamily="34" charset="0"/>
            </a:endParaRPr>
          </a:p>
          <a:p>
            <a:r>
              <a:rPr lang="en-NZ" sz="1600" dirty="0">
                <a:latin typeface="Arial" panose="020B0604020202020204" pitchFamily="34" charset="0"/>
                <a:cs typeface="Arial" panose="020B0604020202020204" pitchFamily="34" charset="0"/>
              </a:rPr>
              <a:t>These laws  make it ok for other people to make decisions on behalf of some disabled people</a:t>
            </a:r>
          </a:p>
          <a:p>
            <a:endParaRPr lang="en-NZ" sz="1600" dirty="0">
              <a:latin typeface="Arial" panose="020B0604020202020204" pitchFamily="34" charset="0"/>
              <a:cs typeface="Arial" panose="020B0604020202020204" pitchFamily="34" charset="0"/>
            </a:endParaRPr>
          </a:p>
          <a:p>
            <a:r>
              <a:rPr lang="en-NZ" sz="1600" dirty="0">
                <a:latin typeface="Arial" panose="020B0604020202020204" pitchFamily="34" charset="0"/>
                <a:cs typeface="Arial" panose="020B0604020202020204" pitchFamily="34" charset="0"/>
              </a:rPr>
              <a:t>This needs to change </a:t>
            </a:r>
          </a:p>
          <a:p>
            <a:endParaRPr lang="en-NZ" sz="1600" dirty="0">
              <a:latin typeface="Arial" panose="020B0604020202020204" pitchFamily="34" charset="0"/>
              <a:cs typeface="Arial" panose="020B0604020202020204" pitchFamily="34" charset="0"/>
            </a:endParaRPr>
          </a:p>
          <a:p>
            <a:r>
              <a:rPr lang="en-NZ" sz="1600" dirty="0">
                <a:latin typeface="Arial" panose="020B0604020202020204" pitchFamily="34" charset="0"/>
                <a:cs typeface="Arial" panose="020B0604020202020204" pitchFamily="34" charset="0"/>
              </a:rPr>
              <a:t>To see what other countries are saying have a look at Inclusion international’s global report on the right to decide called </a:t>
            </a:r>
            <a:r>
              <a:rPr lang="en-NZ" sz="1600" b="1" dirty="0">
                <a:latin typeface="Arial" panose="020B0604020202020204" pitchFamily="34" charset="0"/>
                <a:cs typeface="Arial" panose="020B0604020202020204" pitchFamily="34" charset="0"/>
              </a:rPr>
              <a:t>INDEPENDENT BUT NOT ALONE</a:t>
            </a:r>
            <a:endParaRPr lang="en-NZ"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2DF1770-8D78-4DA8-83B0-9AE2EFAA5F66}" type="slidenum">
              <a:rPr lang="en-NZ" smtClean="0"/>
              <a:pPr/>
              <a:t>16</a:t>
            </a:fld>
            <a:endParaRPr lang="en-NZ" dirty="0"/>
          </a:p>
        </p:txBody>
      </p:sp>
    </p:spTree>
    <p:extLst>
      <p:ext uri="{BB962C8B-B14F-4D97-AF65-F5344CB8AC3E}">
        <p14:creationId xmlns:p14="http://schemas.microsoft.com/office/powerpoint/2010/main" val="3029860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25" y="392907"/>
            <a:ext cx="5002213" cy="3751262"/>
          </a:xfrm>
        </p:spPr>
      </p:sp>
      <p:sp>
        <p:nvSpPr>
          <p:cNvPr id="3" name="Notes Placeholder 2"/>
          <p:cNvSpPr>
            <a:spLocks noGrp="1"/>
          </p:cNvSpPr>
          <p:nvPr>
            <p:ph type="body" idx="1"/>
          </p:nvPr>
        </p:nvSpPr>
        <p:spPr>
          <a:xfrm>
            <a:off x="687546" y="4353347"/>
            <a:ext cx="5500370" cy="4968552"/>
          </a:xfrm>
        </p:spPr>
        <p:txBody>
          <a:bodyPr/>
          <a:lstStyle/>
          <a:p>
            <a:r>
              <a:rPr lang="en-NZ" sz="1600" dirty="0">
                <a:latin typeface="Arial" panose="020B0604020202020204" pitchFamily="34" charset="0"/>
                <a:cs typeface="Arial" panose="020B0604020202020204" pitchFamily="34" charset="0"/>
              </a:rPr>
              <a:t>The UN Committee has made a Comment to help counties with article 12. </a:t>
            </a:r>
            <a:endParaRPr lang="en-NZ" sz="1600" dirty="0" smtClean="0">
              <a:latin typeface="Arial" panose="020B0604020202020204" pitchFamily="34" charset="0"/>
              <a:cs typeface="Arial" panose="020B0604020202020204" pitchFamily="34" charset="0"/>
            </a:endParaRPr>
          </a:p>
          <a:p>
            <a:endParaRPr lang="en-NZ" sz="1600" dirty="0" smtClean="0">
              <a:latin typeface="Arial" panose="020B0604020202020204" pitchFamily="34" charset="0"/>
              <a:cs typeface="Arial" panose="020B0604020202020204" pitchFamily="34" charset="0"/>
            </a:endParaRPr>
          </a:p>
          <a:p>
            <a:r>
              <a:rPr lang="en-NZ" sz="1600" dirty="0" smtClean="0">
                <a:latin typeface="Arial" panose="020B0604020202020204" pitchFamily="34" charset="0"/>
                <a:cs typeface="Arial" panose="020B0604020202020204" pitchFamily="34" charset="0"/>
              </a:rPr>
              <a:t>In </a:t>
            </a:r>
            <a:r>
              <a:rPr lang="en-NZ" sz="1600" dirty="0">
                <a:latin typeface="Arial" panose="020B0604020202020204" pitchFamily="34" charset="0"/>
                <a:cs typeface="Arial" panose="020B0604020202020204" pitchFamily="34" charset="0"/>
              </a:rPr>
              <a:t>the comment they have said NO to any substitute decision </a:t>
            </a:r>
            <a:r>
              <a:rPr lang="en-NZ" sz="1600" dirty="0" smtClean="0">
                <a:latin typeface="Arial" panose="020B0604020202020204" pitchFamily="34" charset="0"/>
                <a:cs typeface="Arial" panose="020B0604020202020204" pitchFamily="34" charset="0"/>
              </a:rPr>
              <a:t>making. Substitute </a:t>
            </a:r>
            <a:r>
              <a:rPr lang="en-NZ" sz="1600" dirty="0">
                <a:latin typeface="Arial" panose="020B0604020202020204" pitchFamily="34" charset="0"/>
                <a:cs typeface="Arial" panose="020B0604020202020204" pitchFamily="34" charset="0"/>
              </a:rPr>
              <a:t>decision making means: someone else making decisions for people with a disability.</a:t>
            </a:r>
          </a:p>
          <a:p>
            <a:endParaRPr lang="en-NZ" sz="1600" dirty="0">
              <a:latin typeface="Arial" panose="020B0604020202020204" pitchFamily="34" charset="0"/>
              <a:cs typeface="Arial" panose="020B0604020202020204" pitchFamily="34" charset="0"/>
            </a:endParaRPr>
          </a:p>
          <a:p>
            <a:pPr defTabSz="922812">
              <a:defRPr/>
            </a:pPr>
            <a:r>
              <a:rPr lang="en-NZ" sz="1600" dirty="0">
                <a:latin typeface="Arial" panose="020B0604020202020204" pitchFamily="34" charset="0"/>
                <a:cs typeface="Arial" panose="020B0604020202020204" pitchFamily="34" charset="0"/>
              </a:rPr>
              <a:t>This means most counties will have to look at what they do now and make big changes. Article 12 will mean big changes in New Zealand.</a:t>
            </a:r>
          </a:p>
          <a:p>
            <a:endParaRPr lang="en-NZ" sz="1600" dirty="0">
              <a:latin typeface="Arial" panose="020B0604020202020204" pitchFamily="34" charset="0"/>
              <a:cs typeface="Arial" panose="020B0604020202020204" pitchFamily="34" charset="0"/>
            </a:endParaRPr>
          </a:p>
          <a:p>
            <a:r>
              <a:rPr lang="en-NZ" sz="1600" dirty="0">
                <a:latin typeface="Arial" panose="020B0604020202020204" pitchFamily="34" charset="0"/>
                <a:cs typeface="Arial" panose="020B0604020202020204" pitchFamily="34" charset="0"/>
              </a:rPr>
              <a:t>You can find this comment on the United Nations’ human rights website.</a:t>
            </a:r>
          </a:p>
          <a:p>
            <a:endParaRPr lang="en-NZ" sz="1600" dirty="0">
              <a:latin typeface="Arial" panose="020B0604020202020204" pitchFamily="34" charset="0"/>
              <a:cs typeface="Arial" panose="020B0604020202020204" pitchFamily="34" charset="0"/>
            </a:endParaRPr>
          </a:p>
          <a:p>
            <a:r>
              <a:rPr lang="en-NZ" sz="1600" dirty="0">
                <a:latin typeface="Arial" panose="020B0604020202020204" pitchFamily="34" charset="0"/>
                <a:cs typeface="Arial" panose="020B0604020202020204" pitchFamily="34" charset="0"/>
              </a:rPr>
              <a:t>We need to remember that the all of the rights in the convention are for all disabled people not just some.</a:t>
            </a:r>
          </a:p>
          <a:p>
            <a:endParaRPr lang="en-NZ" sz="1600" dirty="0">
              <a:latin typeface="Arial" panose="020B0604020202020204" pitchFamily="34" charset="0"/>
              <a:cs typeface="Arial" panose="020B0604020202020204" pitchFamily="34" charset="0"/>
            </a:endParaRPr>
          </a:p>
          <a:p>
            <a:r>
              <a:rPr lang="en-NZ" sz="1600" dirty="0">
                <a:latin typeface="Arial" panose="020B0604020202020204" pitchFamily="34" charset="0"/>
                <a:cs typeface="Arial" panose="020B0604020202020204" pitchFamily="34" charset="0"/>
              </a:rPr>
              <a:t>As Robert </a:t>
            </a:r>
            <a:r>
              <a:rPr lang="en-NZ" sz="1600" dirty="0" smtClean="0">
                <a:latin typeface="Arial" panose="020B0604020202020204" pitchFamily="34" charset="0"/>
                <a:cs typeface="Arial" panose="020B0604020202020204" pitchFamily="34" charset="0"/>
              </a:rPr>
              <a:t>Martin </a:t>
            </a:r>
            <a:r>
              <a:rPr lang="en-NZ" sz="1600" dirty="0">
                <a:latin typeface="Arial" panose="020B0604020202020204" pitchFamily="34" charset="0"/>
                <a:cs typeface="Arial" panose="020B0604020202020204" pitchFamily="34" charset="0"/>
              </a:rPr>
              <a:t>heard a person with learning disability say in Africa: There are no half rights, only full rights. </a:t>
            </a:r>
          </a:p>
          <a:p>
            <a:endParaRPr lang="en-NZ"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2DF1770-8D78-4DA8-83B0-9AE2EFAA5F66}" type="slidenum">
              <a:rPr lang="en-NZ" smtClean="0"/>
              <a:pPr/>
              <a:t>17</a:t>
            </a:fld>
            <a:endParaRPr lang="en-NZ" dirty="0"/>
          </a:p>
        </p:txBody>
      </p:sp>
    </p:spTree>
    <p:extLst>
      <p:ext uri="{BB962C8B-B14F-4D97-AF65-F5344CB8AC3E}">
        <p14:creationId xmlns:p14="http://schemas.microsoft.com/office/powerpoint/2010/main" val="2457993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25" y="392907"/>
            <a:ext cx="5002213" cy="3751262"/>
          </a:xfrm>
        </p:spPr>
      </p:sp>
      <p:sp>
        <p:nvSpPr>
          <p:cNvPr id="3" name="Notes Placeholder 2"/>
          <p:cNvSpPr>
            <a:spLocks noGrp="1"/>
          </p:cNvSpPr>
          <p:nvPr>
            <p:ph type="body" idx="1"/>
          </p:nvPr>
        </p:nvSpPr>
        <p:spPr>
          <a:xfrm>
            <a:off x="687547" y="4281340"/>
            <a:ext cx="5500370" cy="4968552"/>
          </a:xfrm>
        </p:spPr>
        <p:txBody>
          <a:bodyPr/>
          <a:lstStyle/>
          <a:p>
            <a:r>
              <a:rPr lang="en-NZ" sz="1600" dirty="0">
                <a:latin typeface="Arial" panose="020B0604020202020204" pitchFamily="34" charset="0"/>
                <a:cs typeface="Arial" panose="020B0604020202020204" pitchFamily="34" charset="0"/>
              </a:rPr>
              <a:t>For many years others have made decisions for us. While most people would be thinking they are being helpful it doesn’t feel good. </a:t>
            </a:r>
          </a:p>
          <a:p>
            <a:endParaRPr lang="en-NZ" sz="1600" dirty="0">
              <a:latin typeface="Arial" panose="020B0604020202020204" pitchFamily="34" charset="0"/>
              <a:cs typeface="Arial" panose="020B0604020202020204" pitchFamily="34" charset="0"/>
            </a:endParaRPr>
          </a:p>
          <a:p>
            <a:r>
              <a:rPr lang="en-NZ" sz="1600" dirty="0">
                <a:latin typeface="Arial" panose="020B0604020202020204" pitchFamily="34" charset="0"/>
                <a:cs typeface="Arial" panose="020B0604020202020204" pitchFamily="34" charset="0"/>
              </a:rPr>
              <a:t>The law has been used to try and control us by people that are meant to support us.  Some people have been stopped from getting married or having children or living where they want to.</a:t>
            </a:r>
          </a:p>
          <a:p>
            <a:endParaRPr lang="en-NZ" sz="1600" dirty="0">
              <a:latin typeface="Arial" panose="020B0604020202020204" pitchFamily="34" charset="0"/>
              <a:cs typeface="Arial" panose="020B0604020202020204" pitchFamily="34" charset="0"/>
            </a:endParaRPr>
          </a:p>
          <a:p>
            <a:r>
              <a:rPr lang="en-NZ" sz="1600" dirty="0">
                <a:latin typeface="Arial" panose="020B0604020202020204" pitchFamily="34" charset="0"/>
                <a:cs typeface="Arial" panose="020B0604020202020204" pitchFamily="34" charset="0"/>
              </a:rPr>
              <a:t>Services often have rules that work for them but don’t work for us.  Like making people who don’t choose to live together be flatmates and making people go to day bases when they want to stay home.</a:t>
            </a:r>
          </a:p>
          <a:p>
            <a:endParaRPr lang="en-NZ" sz="1600" dirty="0">
              <a:latin typeface="Arial" panose="020B0604020202020204" pitchFamily="34" charset="0"/>
              <a:cs typeface="Arial" panose="020B0604020202020204" pitchFamily="34" charset="0"/>
            </a:endParaRPr>
          </a:p>
          <a:p>
            <a:r>
              <a:rPr lang="en-NZ" sz="1600" dirty="0" smtClean="0">
                <a:latin typeface="Arial" panose="020B0604020202020204" pitchFamily="34" charset="0"/>
                <a:cs typeface="Arial" panose="020B0604020202020204" pitchFamily="34" charset="0"/>
              </a:rPr>
              <a:t>Think about if </a:t>
            </a:r>
            <a:r>
              <a:rPr lang="en-NZ" sz="1600" dirty="0">
                <a:latin typeface="Arial" panose="020B0604020202020204" pitchFamily="34" charset="0"/>
                <a:cs typeface="Arial" panose="020B0604020202020204" pitchFamily="34" charset="0"/>
              </a:rPr>
              <a:t>you had to live with someone you didn’t like and you could not change this.</a:t>
            </a:r>
          </a:p>
          <a:p>
            <a:endParaRPr lang="en-NZ" sz="1600" dirty="0">
              <a:latin typeface="Arial" panose="020B0604020202020204" pitchFamily="34" charset="0"/>
              <a:cs typeface="Arial" panose="020B0604020202020204" pitchFamily="34" charset="0"/>
            </a:endParaRPr>
          </a:p>
          <a:p>
            <a:r>
              <a:rPr lang="en-NZ" sz="1600" dirty="0" smtClean="0">
                <a:latin typeface="Arial" panose="020B0604020202020204" pitchFamily="34" charset="0"/>
                <a:cs typeface="Arial" panose="020B0604020202020204" pitchFamily="34" charset="0"/>
              </a:rPr>
              <a:t>Think about if </a:t>
            </a:r>
            <a:r>
              <a:rPr lang="en-NZ" sz="1600" dirty="0">
                <a:latin typeface="Arial" panose="020B0604020202020204" pitchFamily="34" charset="0"/>
                <a:cs typeface="Arial" panose="020B0604020202020204" pitchFamily="34" charset="0"/>
              </a:rPr>
              <a:t>you were forced to go somewhere when you don’t feel well.</a:t>
            </a:r>
          </a:p>
          <a:p>
            <a:endParaRPr lang="en-NZ" sz="1600" dirty="0">
              <a:latin typeface="Arial" panose="020B0604020202020204" pitchFamily="34" charset="0"/>
              <a:cs typeface="Arial" panose="020B0604020202020204" pitchFamily="34" charset="0"/>
            </a:endParaRPr>
          </a:p>
          <a:p>
            <a:endParaRPr lang="en-NZ"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2DF1770-8D78-4DA8-83B0-9AE2EFAA5F66}" type="slidenum">
              <a:rPr lang="en-NZ" smtClean="0"/>
              <a:pPr/>
              <a:t>18</a:t>
            </a:fld>
            <a:endParaRPr lang="en-NZ" dirty="0"/>
          </a:p>
        </p:txBody>
      </p:sp>
    </p:spTree>
    <p:extLst>
      <p:ext uri="{BB962C8B-B14F-4D97-AF65-F5344CB8AC3E}">
        <p14:creationId xmlns:p14="http://schemas.microsoft.com/office/powerpoint/2010/main" val="3564920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600" dirty="0">
                <a:latin typeface="Arial" panose="020B0604020202020204" pitchFamily="34" charset="0"/>
                <a:cs typeface="Arial" panose="020B0604020202020204" pitchFamily="34" charset="0"/>
              </a:rPr>
              <a:t>People First has been working with the other Disabled People Organisations and the Government to make the New Zealand Disability Action Plan. </a:t>
            </a:r>
          </a:p>
          <a:p>
            <a:endParaRPr lang="en-NZ" sz="1600" dirty="0">
              <a:latin typeface="Arial" panose="020B0604020202020204" pitchFamily="34" charset="0"/>
              <a:cs typeface="Arial" panose="020B0604020202020204" pitchFamily="34" charset="0"/>
            </a:endParaRPr>
          </a:p>
          <a:p>
            <a:r>
              <a:rPr lang="en-NZ" sz="1600" dirty="0">
                <a:latin typeface="Arial" panose="020B0604020202020204" pitchFamily="34" charset="0"/>
                <a:cs typeface="Arial" panose="020B0604020202020204" pitchFamily="34" charset="0"/>
              </a:rPr>
              <a:t>We are really pleased that there is an action about supported decision making in it.</a:t>
            </a:r>
          </a:p>
          <a:p>
            <a:endParaRPr lang="en-NZ" sz="1600" dirty="0">
              <a:latin typeface="Arial" panose="020B0604020202020204" pitchFamily="34" charset="0"/>
              <a:cs typeface="Arial" panose="020B0604020202020204" pitchFamily="34" charset="0"/>
            </a:endParaRPr>
          </a:p>
          <a:p>
            <a:r>
              <a:rPr lang="en-NZ" sz="1600" dirty="0">
                <a:latin typeface="Arial" panose="020B0604020202020204" pitchFamily="34" charset="0"/>
                <a:cs typeface="Arial" panose="020B0604020202020204" pitchFamily="34" charset="0"/>
              </a:rPr>
              <a:t>This means New Zealand will have to do some work on this over the next 4 years.</a:t>
            </a:r>
          </a:p>
          <a:p>
            <a:endParaRPr lang="en-NZ"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2DF1770-8D78-4DA8-83B0-9AE2EFAA5F66}" type="slidenum">
              <a:rPr lang="en-NZ" smtClean="0"/>
              <a:pPr/>
              <a:t>19</a:t>
            </a:fld>
            <a:endParaRPr lang="en-NZ" dirty="0"/>
          </a:p>
        </p:txBody>
      </p:sp>
      <p:sp>
        <p:nvSpPr>
          <p:cNvPr id="5" name="Rectangle 4"/>
          <p:cNvSpPr/>
          <p:nvPr/>
        </p:nvSpPr>
        <p:spPr>
          <a:xfrm>
            <a:off x="1718866" y="3435839"/>
            <a:ext cx="3437732" cy="2326043"/>
          </a:xfrm>
          <a:prstGeom prst="rect">
            <a:avLst/>
          </a:prstGeom>
        </p:spPr>
        <p:txBody>
          <a:bodyPr lIns="92281" tIns="46141" rIns="92281" bIns="46141">
            <a:spAutoFit/>
          </a:bodyPr>
          <a:lstStyle/>
          <a:p>
            <a:r>
              <a:rPr lang="en-NZ" b="1" dirty="0"/>
              <a:t> </a:t>
            </a:r>
            <a:endParaRPr lang="en-NZ" dirty="0"/>
          </a:p>
          <a:p>
            <a:r>
              <a:rPr lang="en-NZ" dirty="0"/>
              <a:t> </a:t>
            </a:r>
          </a:p>
          <a:p>
            <a:r>
              <a:rPr lang="en-NZ" dirty="0"/>
              <a:t> </a:t>
            </a:r>
          </a:p>
          <a:p>
            <a:r>
              <a:rPr lang="en-NZ" dirty="0"/>
              <a:t> </a:t>
            </a:r>
          </a:p>
          <a:p>
            <a:r>
              <a:rPr lang="en-NZ" dirty="0"/>
              <a:t> </a:t>
            </a:r>
          </a:p>
          <a:p>
            <a:r>
              <a:rPr lang="en-NZ" dirty="0"/>
              <a:t> </a:t>
            </a:r>
          </a:p>
          <a:p>
            <a:r>
              <a:rPr lang="en-NZ" dirty="0"/>
              <a:t> </a:t>
            </a:r>
          </a:p>
          <a:p>
            <a:r>
              <a:rPr lang="en-NZ" dirty="0"/>
              <a:t> </a:t>
            </a:r>
          </a:p>
        </p:txBody>
      </p:sp>
    </p:spTree>
    <p:extLst>
      <p:ext uri="{BB962C8B-B14F-4D97-AF65-F5344CB8AC3E}">
        <p14:creationId xmlns:p14="http://schemas.microsoft.com/office/powerpoint/2010/main" val="3339850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xfrm>
            <a:off x="936625" y="392907"/>
            <a:ext cx="5002213" cy="3751262"/>
          </a:xfrm>
          <a:noFill/>
          <a:ln>
            <a:solidFill>
              <a:srgbClr val="000000"/>
            </a:solidFill>
            <a:miter lim="800000"/>
            <a:headEnd/>
            <a:tailEnd/>
          </a:ln>
        </p:spPr>
      </p:sp>
      <p:sp>
        <p:nvSpPr>
          <p:cNvPr id="34818" name="Notes Placeholder 2"/>
          <p:cNvSpPr>
            <a:spLocks noGrp="1"/>
          </p:cNvSpPr>
          <p:nvPr>
            <p:ph type="body" idx="1"/>
          </p:nvPr>
        </p:nvSpPr>
        <p:spPr bwMode="auto">
          <a:xfrm>
            <a:off x="687546" y="4556315"/>
            <a:ext cx="5500370" cy="4501277"/>
          </a:xfrm>
          <a:noFill/>
        </p:spPr>
        <p:txBody>
          <a:bodyPr wrap="square" numCol="1" anchor="t" anchorCtr="0" compatLnSpc="1">
            <a:prstTxWarp prst="textNoShape">
              <a:avLst/>
            </a:prstTxWarp>
          </a:bodyPr>
          <a:lstStyle/>
          <a:p>
            <a:pPr>
              <a:spcBef>
                <a:spcPct val="0"/>
              </a:spcBef>
            </a:pPr>
            <a:r>
              <a:rPr lang="en-US" sz="1600" dirty="0">
                <a:latin typeface="Arial" panose="020B0604020202020204" pitchFamily="34" charset="0"/>
                <a:cs typeface="Arial" panose="020B0604020202020204" pitchFamily="34" charset="0"/>
              </a:rPr>
              <a:t>My name is Hamish </a:t>
            </a:r>
            <a:r>
              <a:rPr lang="en-US" sz="1600" dirty="0" err="1">
                <a:latin typeface="Arial" panose="020B0604020202020204" pitchFamily="34" charset="0"/>
                <a:cs typeface="Arial" panose="020B0604020202020204" pitchFamily="34" charset="0"/>
              </a:rPr>
              <a:t>Taverner</a:t>
            </a:r>
            <a:r>
              <a:rPr lang="en-US" sz="1600" dirty="0">
                <a:latin typeface="Arial" panose="020B0604020202020204" pitchFamily="34" charset="0"/>
                <a:cs typeface="Arial" panose="020B0604020202020204" pitchFamily="34" charset="0"/>
              </a:rPr>
              <a:t>.</a:t>
            </a:r>
          </a:p>
          <a:p>
            <a:pPr>
              <a:spcBef>
                <a:spcPct val="0"/>
              </a:spcBef>
            </a:pPr>
            <a:endParaRPr lang="en-US" sz="1600" dirty="0">
              <a:latin typeface="Arial" panose="020B0604020202020204" pitchFamily="34" charset="0"/>
              <a:cs typeface="Arial" panose="020B0604020202020204" pitchFamily="34" charset="0"/>
            </a:endParaRPr>
          </a:p>
          <a:p>
            <a:pPr>
              <a:spcBef>
                <a:spcPct val="0"/>
              </a:spcBef>
            </a:pPr>
            <a:r>
              <a:rPr lang="en-US" sz="1600" dirty="0">
                <a:latin typeface="Arial" panose="020B0604020202020204" pitchFamily="34" charset="0"/>
                <a:cs typeface="Arial" panose="020B0604020202020204" pitchFamily="34" charset="0"/>
              </a:rPr>
              <a:t>I live in Palmerston North and I am People First’s national chairperson and the central region President.</a:t>
            </a:r>
          </a:p>
          <a:p>
            <a:pPr>
              <a:spcBef>
                <a:spcPct val="0"/>
              </a:spcBef>
            </a:pPr>
            <a:endParaRPr lang="en-US" sz="1600" dirty="0">
              <a:latin typeface="Arial" panose="020B0604020202020204" pitchFamily="34" charset="0"/>
              <a:cs typeface="Arial" panose="020B0604020202020204" pitchFamily="34" charset="0"/>
            </a:endParaRPr>
          </a:p>
          <a:p>
            <a:pPr>
              <a:spcBef>
                <a:spcPct val="0"/>
              </a:spcBef>
            </a:pPr>
            <a:r>
              <a:rPr lang="en-US" sz="1600" dirty="0">
                <a:latin typeface="Arial" panose="020B0604020202020204" pitchFamily="34" charset="0"/>
                <a:cs typeface="Arial" panose="020B0604020202020204" pitchFamily="34" charset="0"/>
              </a:rPr>
              <a:t>I have nearly been the National Chairperson for 4 years. It has been amazing and a lot of meetings and helping other people.</a:t>
            </a:r>
          </a:p>
          <a:p>
            <a:pPr>
              <a:spcBef>
                <a:spcPct val="0"/>
              </a:spcBef>
            </a:pPr>
            <a:endParaRPr lang="en-US" sz="1600" dirty="0">
              <a:latin typeface="Arial" panose="020B0604020202020204" pitchFamily="34" charset="0"/>
              <a:cs typeface="Arial" panose="020B0604020202020204" pitchFamily="34" charset="0"/>
            </a:endParaRPr>
          </a:p>
          <a:p>
            <a:pPr>
              <a:spcBef>
                <a:spcPct val="0"/>
              </a:spcBef>
            </a:pPr>
            <a:r>
              <a:rPr lang="en-US" sz="1600" dirty="0">
                <a:latin typeface="Arial" panose="020B0604020202020204" pitchFamily="34" charset="0"/>
                <a:cs typeface="Arial" panose="020B0604020202020204" pitchFamily="34" charset="0"/>
              </a:rPr>
              <a:t>I have lived in my own house for 16 years and I live with my cat Sooty.</a:t>
            </a:r>
          </a:p>
          <a:p>
            <a:pPr>
              <a:spcBef>
                <a:spcPct val="0"/>
              </a:spcBef>
            </a:pPr>
            <a:endParaRPr lang="en-US" sz="1600" dirty="0">
              <a:latin typeface="Arial" panose="020B0604020202020204" pitchFamily="34" charset="0"/>
              <a:cs typeface="Arial" panose="020B0604020202020204" pitchFamily="34" charset="0"/>
            </a:endParaRPr>
          </a:p>
          <a:p>
            <a:pPr>
              <a:spcBef>
                <a:spcPct val="0"/>
              </a:spcBef>
            </a:pPr>
            <a:r>
              <a:rPr lang="en-US" sz="1600" dirty="0">
                <a:latin typeface="Arial" panose="020B0604020202020204" pitchFamily="34" charset="0"/>
                <a:cs typeface="Arial" panose="020B0604020202020204" pitchFamily="34" charset="0"/>
              </a:rPr>
              <a:t>I am also a Global Messenger for Special Olympics and I do swimming and </a:t>
            </a:r>
            <a:r>
              <a:rPr lang="en-US" sz="1600" dirty="0" err="1">
                <a:latin typeface="Arial" panose="020B0604020202020204" pitchFamily="34" charset="0"/>
                <a:cs typeface="Arial" panose="020B0604020202020204" pitchFamily="34" charset="0"/>
              </a:rPr>
              <a:t>boccia</a:t>
            </a:r>
            <a:r>
              <a:rPr lang="en-US" sz="1600" dirty="0">
                <a:latin typeface="Arial" panose="020B0604020202020204" pitchFamily="34" charset="0"/>
                <a:cs typeface="Arial" panose="020B0604020202020204" pitchFamily="34" charset="0"/>
              </a:rPr>
              <a:t> for my sports</a:t>
            </a:r>
            <a:r>
              <a:rPr lang="en-US" sz="1600" dirty="0" smtClean="0">
                <a:latin typeface="Arial" panose="020B0604020202020204" pitchFamily="34" charset="0"/>
                <a:cs typeface="Arial" panose="020B0604020202020204" pitchFamily="34" charset="0"/>
              </a:rPr>
              <a:t>.</a:t>
            </a:r>
          </a:p>
          <a:p>
            <a:pPr>
              <a:spcBef>
                <a:spcPct val="0"/>
              </a:spcBef>
            </a:pPr>
            <a:endParaRPr lang="en-US" sz="1600" dirty="0">
              <a:latin typeface="Arial" panose="020B0604020202020204" pitchFamily="34" charset="0"/>
              <a:cs typeface="Arial" panose="020B0604020202020204" pitchFamily="34" charset="0"/>
            </a:endParaRPr>
          </a:p>
          <a:p>
            <a:pPr>
              <a:spcBef>
                <a:spcPct val="0"/>
              </a:spcBef>
            </a:pPr>
            <a:r>
              <a:rPr lang="en-US" sz="1600" dirty="0" smtClean="0">
                <a:latin typeface="Arial" panose="020B0604020202020204" pitchFamily="34" charset="0"/>
                <a:cs typeface="Arial" panose="020B0604020202020204" pitchFamily="34" charset="0"/>
              </a:rPr>
              <a:t>I have a part-time job doing office work at the Animal Breeding Trust.</a:t>
            </a:r>
            <a:endParaRPr lang="en-US" sz="1600" dirty="0">
              <a:latin typeface="Arial" panose="020B0604020202020204" pitchFamily="34" charset="0"/>
              <a:cs typeface="Arial" panose="020B0604020202020204" pitchFamily="34" charset="0"/>
            </a:endParaRPr>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8B34F0-F75F-4FDA-8903-94D9FAB49A8E}" type="slidenum">
              <a:rPr lang="en-NZ">
                <a:latin typeface="Tahoma" pitchFamily="34" charset="0"/>
              </a:rPr>
              <a:pPr/>
              <a:t>2</a:t>
            </a:fld>
            <a:endParaRPr lang="en-NZ" dirty="0">
              <a:latin typeface="Tahoma" pitchFamily="34" charset="0"/>
            </a:endParaRPr>
          </a:p>
        </p:txBody>
      </p:sp>
    </p:spTree>
    <p:extLst>
      <p:ext uri="{BB962C8B-B14F-4D97-AF65-F5344CB8AC3E}">
        <p14:creationId xmlns:p14="http://schemas.microsoft.com/office/powerpoint/2010/main" val="4086629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600" dirty="0">
                <a:latin typeface="Arial" panose="020B0604020202020204" pitchFamily="34" charset="0"/>
                <a:cs typeface="Arial" panose="020B0604020202020204" pitchFamily="34" charset="0"/>
              </a:rPr>
              <a:t>In the </a:t>
            </a:r>
            <a:r>
              <a:rPr lang="en-NZ" sz="1600" dirty="0" smtClean="0">
                <a:latin typeface="Arial" panose="020B0604020202020204" pitchFamily="34" charset="0"/>
                <a:cs typeface="Arial" panose="020B0604020202020204" pitchFamily="34" charset="0"/>
              </a:rPr>
              <a:t>first part </a:t>
            </a:r>
            <a:r>
              <a:rPr lang="en-NZ" sz="1600" dirty="0">
                <a:latin typeface="Arial" panose="020B0604020202020204" pitchFamily="34" charset="0"/>
                <a:cs typeface="Arial" panose="020B0604020202020204" pitchFamily="34" charset="0"/>
              </a:rPr>
              <a:t>of the plan it talks about making my own </a:t>
            </a:r>
            <a:r>
              <a:rPr lang="en-NZ" sz="1600" dirty="0" smtClean="0">
                <a:latin typeface="Arial" panose="020B0604020202020204" pitchFamily="34" charset="0"/>
                <a:cs typeface="Arial" panose="020B0604020202020204" pitchFamily="34" charset="0"/>
              </a:rPr>
              <a:t>choices.</a:t>
            </a:r>
            <a:endParaRPr lang="en-NZ" sz="1600" dirty="0">
              <a:latin typeface="Arial" panose="020B0604020202020204" pitchFamily="34" charset="0"/>
              <a:cs typeface="Arial" panose="020B0604020202020204" pitchFamily="34" charset="0"/>
            </a:endParaRPr>
          </a:p>
          <a:p>
            <a:endParaRPr lang="en-NZ" sz="1600" dirty="0">
              <a:latin typeface="Arial" panose="020B0604020202020204" pitchFamily="34" charset="0"/>
              <a:cs typeface="Arial" panose="020B0604020202020204" pitchFamily="34" charset="0"/>
            </a:endParaRPr>
          </a:p>
          <a:p>
            <a:pPr lvl="0"/>
            <a:r>
              <a:rPr lang="en-NZ" sz="1600" dirty="0">
                <a:latin typeface="Arial" panose="020B0604020202020204" pitchFamily="34" charset="0"/>
                <a:cs typeface="Arial" panose="020B0604020202020204" pitchFamily="34" charset="0"/>
              </a:rPr>
              <a:t>It says:</a:t>
            </a:r>
          </a:p>
          <a:p>
            <a:pPr lvl="0"/>
            <a:endParaRPr lang="en-NZ" sz="1600" dirty="0">
              <a:latin typeface="Arial" panose="020B0604020202020204" pitchFamily="34" charset="0"/>
              <a:cs typeface="Arial" panose="020B0604020202020204" pitchFamily="34" charset="0"/>
            </a:endParaRPr>
          </a:p>
          <a:p>
            <a:pPr marL="288379" indent="-288379">
              <a:buFont typeface="Arial" panose="020B0604020202020204" pitchFamily="34" charset="0"/>
              <a:buChar char="•"/>
            </a:pPr>
            <a:r>
              <a:rPr lang="en-NZ" sz="1600" dirty="0">
                <a:latin typeface="Arial" panose="020B0604020202020204" pitchFamily="34" charset="0"/>
                <a:cs typeface="Arial" panose="020B0604020202020204" pitchFamily="34" charset="0"/>
              </a:rPr>
              <a:t>I can make my own </a:t>
            </a:r>
            <a:r>
              <a:rPr lang="en-NZ" sz="1600" dirty="0" smtClean="0">
                <a:latin typeface="Arial" panose="020B0604020202020204" pitchFamily="34" charset="0"/>
                <a:cs typeface="Arial" panose="020B0604020202020204" pitchFamily="34" charset="0"/>
              </a:rPr>
              <a:t>choices about </a:t>
            </a:r>
            <a:r>
              <a:rPr lang="en-NZ" sz="1600" dirty="0">
                <a:latin typeface="Arial" panose="020B0604020202020204" pitchFamily="34" charset="0"/>
                <a:cs typeface="Arial" panose="020B0604020202020204" pitchFamily="34" charset="0"/>
              </a:rPr>
              <a:t>what I want to do</a:t>
            </a:r>
          </a:p>
          <a:p>
            <a:pPr marL="288379" indent="-288379">
              <a:buFont typeface="Arial" panose="020B0604020202020204" pitchFamily="34" charset="0"/>
              <a:buChar char="•"/>
            </a:pPr>
            <a:endParaRPr lang="en-NZ" sz="1600" dirty="0">
              <a:latin typeface="Arial" panose="020B0604020202020204" pitchFamily="34" charset="0"/>
              <a:cs typeface="Arial" panose="020B0604020202020204" pitchFamily="34" charset="0"/>
            </a:endParaRPr>
          </a:p>
          <a:p>
            <a:pPr marL="288379" indent="-288379">
              <a:buFont typeface="Arial" panose="020B0604020202020204" pitchFamily="34" charset="0"/>
              <a:buChar char="•"/>
            </a:pPr>
            <a:r>
              <a:rPr lang="en-NZ" sz="1600" dirty="0">
                <a:latin typeface="Arial" panose="020B0604020202020204" pitchFamily="34" charset="0"/>
                <a:cs typeface="Arial" panose="020B0604020202020204" pitchFamily="34" charset="0"/>
              </a:rPr>
              <a:t>I have the information and support I need to help me make </a:t>
            </a:r>
            <a:r>
              <a:rPr lang="en-NZ" sz="1600" dirty="0" smtClean="0">
                <a:latin typeface="Arial" panose="020B0604020202020204" pitchFamily="34" charset="0"/>
                <a:cs typeface="Arial" panose="020B0604020202020204" pitchFamily="34" charset="0"/>
              </a:rPr>
              <a:t>choices in </a:t>
            </a:r>
            <a:r>
              <a:rPr lang="en-NZ" sz="1600" dirty="0">
                <a:latin typeface="Arial" panose="020B0604020202020204" pitchFamily="34" charset="0"/>
                <a:cs typeface="Arial" panose="020B0604020202020204" pitchFamily="34" charset="0"/>
              </a:rPr>
              <a:t>a way that I understand.</a:t>
            </a:r>
          </a:p>
          <a:p>
            <a:pPr lvl="0"/>
            <a:endParaRPr lang="en-NZ" sz="1600" dirty="0">
              <a:latin typeface="Arial" panose="020B0604020202020204" pitchFamily="34" charset="0"/>
              <a:cs typeface="Arial" panose="020B0604020202020204" pitchFamily="34" charset="0"/>
            </a:endParaRPr>
          </a:p>
          <a:p>
            <a:pPr lvl="0"/>
            <a:r>
              <a:rPr lang="en-NZ" sz="1600" dirty="0" smtClean="0">
                <a:latin typeface="Arial" panose="020B0604020202020204" pitchFamily="34" charset="0"/>
                <a:cs typeface="Arial" panose="020B0604020202020204" pitchFamily="34" charset="0"/>
              </a:rPr>
              <a:t>These </a:t>
            </a:r>
            <a:r>
              <a:rPr lang="en-NZ" sz="1600" dirty="0">
                <a:latin typeface="Arial" panose="020B0604020202020204" pitchFamily="34" charset="0"/>
                <a:cs typeface="Arial" panose="020B0604020202020204" pitchFamily="34" charset="0"/>
              </a:rPr>
              <a:t>words are really important </a:t>
            </a:r>
            <a:r>
              <a:rPr lang="en-NZ" sz="1600" dirty="0" smtClean="0">
                <a:latin typeface="Arial" panose="020B0604020202020204" pitchFamily="34" charset="0"/>
                <a:cs typeface="Arial" panose="020B0604020202020204" pitchFamily="34" charset="0"/>
              </a:rPr>
              <a:t>to </a:t>
            </a:r>
            <a:r>
              <a:rPr lang="en-NZ" sz="1600" dirty="0">
                <a:latin typeface="Arial" panose="020B0604020202020204" pitchFamily="34" charset="0"/>
                <a:cs typeface="Arial" panose="020B0604020202020204" pitchFamily="34" charset="0"/>
              </a:rPr>
              <a:t>us. </a:t>
            </a:r>
          </a:p>
        </p:txBody>
      </p:sp>
      <p:sp>
        <p:nvSpPr>
          <p:cNvPr id="4" name="Slide Number Placeholder 3"/>
          <p:cNvSpPr>
            <a:spLocks noGrp="1"/>
          </p:cNvSpPr>
          <p:nvPr>
            <p:ph type="sldNum" sz="quarter" idx="10"/>
          </p:nvPr>
        </p:nvSpPr>
        <p:spPr/>
        <p:txBody>
          <a:bodyPr/>
          <a:lstStyle/>
          <a:p>
            <a:fld id="{F2DF1770-8D78-4DA8-83B0-9AE2EFAA5F66}" type="slidenum">
              <a:rPr lang="en-NZ" smtClean="0"/>
              <a:pPr/>
              <a:t>20</a:t>
            </a:fld>
            <a:endParaRPr lang="en-NZ" dirty="0"/>
          </a:p>
        </p:txBody>
      </p:sp>
    </p:spTree>
    <p:extLst>
      <p:ext uri="{BB962C8B-B14F-4D97-AF65-F5344CB8AC3E}">
        <p14:creationId xmlns:p14="http://schemas.microsoft.com/office/powerpoint/2010/main" val="897693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600" dirty="0">
                <a:latin typeface="Arial" panose="020B0604020202020204" pitchFamily="34" charset="0"/>
                <a:cs typeface="Arial" panose="020B0604020202020204" pitchFamily="34" charset="0"/>
              </a:rPr>
              <a:t>To make </a:t>
            </a:r>
            <a:r>
              <a:rPr lang="en-NZ" sz="1600" dirty="0" smtClean="0">
                <a:latin typeface="Arial" panose="020B0604020202020204" pitchFamily="34" charset="0"/>
                <a:cs typeface="Arial" panose="020B0604020202020204" pitchFamily="34" charset="0"/>
              </a:rPr>
              <a:t>choices we </a:t>
            </a:r>
            <a:r>
              <a:rPr lang="en-NZ" sz="1600" dirty="0">
                <a:latin typeface="Arial" panose="020B0604020202020204" pitchFamily="34" charset="0"/>
                <a:cs typeface="Arial" panose="020B0604020202020204" pitchFamily="34" charset="0"/>
              </a:rPr>
              <a:t>need: </a:t>
            </a:r>
          </a:p>
          <a:p>
            <a:pPr marL="288379" indent="-288379">
              <a:buFont typeface="Arial" panose="020B0604020202020204" pitchFamily="34" charset="0"/>
              <a:buChar char="•"/>
            </a:pPr>
            <a:endParaRPr lang="en-NZ" sz="1600" dirty="0">
              <a:latin typeface="Arial" panose="020B0604020202020204" pitchFamily="34" charset="0"/>
              <a:cs typeface="Arial" panose="020B0604020202020204" pitchFamily="34" charset="0"/>
            </a:endParaRPr>
          </a:p>
          <a:p>
            <a:pPr marL="288379" indent="-288379">
              <a:buFont typeface="Arial" panose="020B0604020202020204" pitchFamily="34" charset="0"/>
              <a:buChar char="•"/>
            </a:pPr>
            <a:r>
              <a:rPr lang="en-NZ" sz="1600" dirty="0">
                <a:latin typeface="Arial" panose="020B0604020202020204" pitchFamily="34" charset="0"/>
                <a:cs typeface="Arial" panose="020B0604020202020204" pitchFamily="34" charset="0"/>
              </a:rPr>
              <a:t>to know what the choices are </a:t>
            </a:r>
          </a:p>
          <a:p>
            <a:pPr marL="288379" indent="-288379">
              <a:buFont typeface="Arial" panose="020B0604020202020204" pitchFamily="34" charset="0"/>
              <a:buChar char="•"/>
            </a:pPr>
            <a:endParaRPr lang="en-NZ" sz="1600" dirty="0">
              <a:latin typeface="Arial" panose="020B0604020202020204" pitchFamily="34" charset="0"/>
              <a:cs typeface="Arial" panose="020B0604020202020204" pitchFamily="34" charset="0"/>
            </a:endParaRPr>
          </a:p>
          <a:p>
            <a:pPr marL="288379" indent="-288379">
              <a:buFont typeface="Arial" panose="020B0604020202020204" pitchFamily="34" charset="0"/>
              <a:buChar char="•"/>
            </a:pPr>
            <a:r>
              <a:rPr lang="en-NZ" sz="1600" dirty="0">
                <a:latin typeface="Arial" panose="020B0604020202020204" pitchFamily="34" charset="0"/>
                <a:cs typeface="Arial" panose="020B0604020202020204" pitchFamily="34" charset="0"/>
              </a:rPr>
              <a:t>have information in ways we can understand </a:t>
            </a:r>
          </a:p>
          <a:p>
            <a:pPr marL="288379" indent="-288379">
              <a:buFont typeface="Arial" panose="020B0604020202020204" pitchFamily="34" charset="0"/>
              <a:buChar char="•"/>
            </a:pPr>
            <a:endParaRPr lang="en-NZ" sz="1600" dirty="0">
              <a:latin typeface="Arial" panose="020B0604020202020204" pitchFamily="34" charset="0"/>
              <a:cs typeface="Arial" panose="020B0604020202020204" pitchFamily="34" charset="0"/>
            </a:endParaRPr>
          </a:p>
          <a:p>
            <a:pPr marL="288379" indent="-288379">
              <a:buFont typeface="Arial" panose="020B0604020202020204" pitchFamily="34" charset="0"/>
              <a:buChar char="•"/>
            </a:pPr>
            <a:r>
              <a:rPr lang="en-NZ" sz="1600" dirty="0">
                <a:latin typeface="Arial" panose="020B0604020202020204" pitchFamily="34" charset="0"/>
                <a:cs typeface="Arial" panose="020B0604020202020204" pitchFamily="34" charset="0"/>
              </a:rPr>
              <a:t>know what will happen if we go ahead and what will happen if we do not go ahead</a:t>
            </a:r>
          </a:p>
          <a:p>
            <a:pPr marL="288379" indent="-288379">
              <a:buFont typeface="Arial" panose="020B0604020202020204" pitchFamily="34" charset="0"/>
              <a:buChar char="•"/>
            </a:pPr>
            <a:endParaRPr lang="en-NZ" sz="1600" dirty="0">
              <a:latin typeface="Arial" panose="020B0604020202020204" pitchFamily="34" charset="0"/>
              <a:cs typeface="Arial" panose="020B0604020202020204" pitchFamily="34" charset="0"/>
            </a:endParaRPr>
          </a:p>
          <a:p>
            <a:pPr marL="288379" indent="-288379">
              <a:buFont typeface="Arial" panose="020B0604020202020204" pitchFamily="34" charset="0"/>
              <a:buChar char="•"/>
            </a:pPr>
            <a:r>
              <a:rPr lang="en-NZ" sz="1600" dirty="0">
                <a:latin typeface="Arial" panose="020B0604020202020204" pitchFamily="34" charset="0"/>
                <a:cs typeface="Arial" panose="020B0604020202020204" pitchFamily="34" charset="0"/>
              </a:rPr>
              <a:t>have time to think  – not to be rushed</a:t>
            </a:r>
          </a:p>
          <a:p>
            <a:pPr marL="288379" indent="-288379">
              <a:buFont typeface="Arial" panose="020B0604020202020204" pitchFamily="34" charset="0"/>
              <a:buChar char="•"/>
            </a:pPr>
            <a:endParaRPr lang="en-NZ" sz="1600" dirty="0">
              <a:latin typeface="Arial" panose="020B0604020202020204" pitchFamily="34" charset="0"/>
              <a:cs typeface="Arial" panose="020B0604020202020204" pitchFamily="34" charset="0"/>
            </a:endParaRPr>
          </a:p>
          <a:p>
            <a:pPr marL="288379" indent="-288379">
              <a:buFont typeface="Arial" panose="020B0604020202020204" pitchFamily="34" charset="0"/>
              <a:buChar char="•"/>
            </a:pPr>
            <a:r>
              <a:rPr lang="en-NZ" sz="1600" dirty="0">
                <a:latin typeface="Arial" panose="020B0604020202020204" pitchFamily="34" charset="0"/>
                <a:cs typeface="Arial" panose="020B0604020202020204" pitchFamily="34" charset="0"/>
              </a:rPr>
              <a:t>have people we trust to talk to and support us </a:t>
            </a:r>
          </a:p>
          <a:p>
            <a:endParaRPr lang="en-NZ" sz="1600" dirty="0">
              <a:latin typeface="Arial" panose="020B0604020202020204" pitchFamily="34" charset="0"/>
              <a:cs typeface="Arial" panose="020B0604020202020204" pitchFamily="34" charset="0"/>
            </a:endParaRPr>
          </a:p>
          <a:p>
            <a:endParaRPr lang="en-NZ"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2DF1770-8D78-4DA8-83B0-9AE2EFAA5F66}" type="slidenum">
              <a:rPr lang="en-NZ" smtClean="0"/>
              <a:pPr/>
              <a:t>21</a:t>
            </a:fld>
            <a:endParaRPr lang="en-NZ" dirty="0"/>
          </a:p>
        </p:txBody>
      </p:sp>
    </p:spTree>
    <p:extLst>
      <p:ext uri="{BB962C8B-B14F-4D97-AF65-F5344CB8AC3E}">
        <p14:creationId xmlns:p14="http://schemas.microsoft.com/office/powerpoint/2010/main" val="2468492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600" dirty="0">
                <a:latin typeface="Arial" panose="020B0604020202020204" pitchFamily="34" charset="0"/>
                <a:cs typeface="Arial" panose="020B0604020202020204" pitchFamily="34" charset="0"/>
              </a:rPr>
              <a:t>As Albert Einstein said: “A person who never made a mistake never tried anything new” </a:t>
            </a:r>
          </a:p>
          <a:p>
            <a:endParaRPr lang="en-NZ" sz="1600" dirty="0">
              <a:latin typeface="Arial" panose="020B0604020202020204" pitchFamily="34" charset="0"/>
              <a:cs typeface="Arial" panose="020B0604020202020204" pitchFamily="34" charset="0"/>
            </a:endParaRPr>
          </a:p>
          <a:p>
            <a:r>
              <a:rPr lang="en-NZ" sz="1600" dirty="0">
                <a:latin typeface="Arial" panose="020B0604020202020204" pitchFamily="34" charset="0"/>
                <a:cs typeface="Arial" panose="020B0604020202020204" pitchFamily="34" charset="0"/>
              </a:rPr>
              <a:t>We think it is ok to make mistakes.   </a:t>
            </a:r>
          </a:p>
          <a:p>
            <a:endParaRPr lang="en-NZ" sz="1600" dirty="0">
              <a:latin typeface="Arial" panose="020B0604020202020204" pitchFamily="34" charset="0"/>
              <a:cs typeface="Arial" panose="020B0604020202020204" pitchFamily="34" charset="0"/>
            </a:endParaRPr>
          </a:p>
          <a:p>
            <a:r>
              <a:rPr lang="en-NZ" sz="1600" dirty="0">
                <a:latin typeface="Arial" panose="020B0604020202020204" pitchFamily="34" charset="0"/>
                <a:cs typeface="Arial" panose="020B0604020202020204" pitchFamily="34" charset="0"/>
              </a:rPr>
              <a:t>Support us when we make mistakes to learn from them.</a:t>
            </a:r>
          </a:p>
          <a:p>
            <a:endParaRPr lang="en-NZ" sz="1600" dirty="0">
              <a:latin typeface="Arial" panose="020B0604020202020204" pitchFamily="34" charset="0"/>
              <a:cs typeface="Arial" panose="020B0604020202020204" pitchFamily="34" charset="0"/>
            </a:endParaRPr>
          </a:p>
          <a:p>
            <a:endParaRPr lang="en-NZ"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2DF1770-8D78-4DA8-83B0-9AE2EFAA5F66}" type="slidenum">
              <a:rPr lang="en-NZ" smtClean="0"/>
              <a:pPr/>
              <a:t>22</a:t>
            </a:fld>
            <a:endParaRPr lang="en-NZ" dirty="0"/>
          </a:p>
        </p:txBody>
      </p:sp>
    </p:spTree>
    <p:extLst>
      <p:ext uri="{BB962C8B-B14F-4D97-AF65-F5344CB8AC3E}">
        <p14:creationId xmlns:p14="http://schemas.microsoft.com/office/powerpoint/2010/main" val="3101451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600" dirty="0">
                <a:latin typeface="Arial" panose="020B0604020202020204" pitchFamily="34" charset="0"/>
                <a:cs typeface="Arial" panose="020B0604020202020204" pitchFamily="34" charset="0"/>
              </a:rPr>
              <a:t>Everyone can make decisions. </a:t>
            </a:r>
          </a:p>
          <a:p>
            <a:endParaRPr lang="en-NZ" sz="1600" dirty="0">
              <a:latin typeface="Arial" panose="020B0604020202020204" pitchFamily="34" charset="0"/>
              <a:cs typeface="Arial" panose="020B0604020202020204" pitchFamily="34" charset="0"/>
            </a:endParaRPr>
          </a:p>
          <a:p>
            <a:r>
              <a:rPr lang="en-NZ" sz="1600" dirty="0">
                <a:latin typeface="Arial" panose="020B0604020202020204" pitchFamily="34" charset="0"/>
                <a:cs typeface="Arial" panose="020B0604020202020204" pitchFamily="34" charset="0"/>
              </a:rPr>
              <a:t>For people who find it hard to talk they can still show if they like something by smiling or do not like something  by </a:t>
            </a:r>
            <a:r>
              <a:rPr lang="en-NZ" sz="1600" dirty="0" smtClean="0">
                <a:latin typeface="Arial" panose="020B0604020202020204" pitchFamily="34" charset="0"/>
                <a:cs typeface="Arial" panose="020B0604020202020204" pitchFamily="34" charset="0"/>
              </a:rPr>
              <a:t>getting upset</a:t>
            </a:r>
            <a:r>
              <a:rPr lang="en-NZ" sz="1600" dirty="0">
                <a:latin typeface="Arial" panose="020B0604020202020204" pitchFamily="34" charset="0"/>
                <a:cs typeface="Arial" panose="020B0604020202020204" pitchFamily="34" charset="0"/>
              </a:rPr>
              <a:t>. </a:t>
            </a:r>
          </a:p>
          <a:p>
            <a:endParaRPr lang="en-NZ" sz="1600" dirty="0">
              <a:latin typeface="Arial" panose="020B0604020202020204" pitchFamily="34" charset="0"/>
              <a:cs typeface="Arial" panose="020B0604020202020204" pitchFamily="34" charset="0"/>
            </a:endParaRPr>
          </a:p>
          <a:p>
            <a:r>
              <a:rPr lang="en-NZ" sz="1600" dirty="0">
                <a:latin typeface="Arial" panose="020B0604020202020204" pitchFamily="34" charset="0"/>
                <a:cs typeface="Arial" panose="020B0604020202020204" pitchFamily="34" charset="0"/>
              </a:rPr>
              <a:t>It’s our job to listen really hard.</a:t>
            </a:r>
          </a:p>
          <a:p>
            <a:endParaRPr lang="en-NZ" sz="1600" dirty="0">
              <a:latin typeface="Arial" panose="020B0604020202020204" pitchFamily="34" charset="0"/>
              <a:cs typeface="Arial" panose="020B0604020202020204" pitchFamily="34" charset="0"/>
            </a:endParaRPr>
          </a:p>
          <a:p>
            <a:r>
              <a:rPr lang="en-NZ" sz="1600" dirty="0">
                <a:latin typeface="Arial" panose="020B0604020202020204" pitchFamily="34" charset="0"/>
                <a:cs typeface="Arial" panose="020B0604020202020204" pitchFamily="34" charset="0"/>
              </a:rPr>
              <a:t>It is good for some of us to have people who love and care for us to help us with decision making. </a:t>
            </a:r>
          </a:p>
          <a:p>
            <a:endParaRPr lang="en-NZ" sz="1600" dirty="0">
              <a:latin typeface="Arial" panose="020B0604020202020204" pitchFamily="34" charset="0"/>
              <a:cs typeface="Arial" panose="020B0604020202020204" pitchFamily="34" charset="0"/>
            </a:endParaRPr>
          </a:p>
          <a:p>
            <a:r>
              <a:rPr lang="en-NZ" sz="1600" dirty="0">
                <a:latin typeface="Arial" panose="020B0604020202020204" pitchFamily="34" charset="0"/>
                <a:cs typeface="Arial" panose="020B0604020202020204" pitchFamily="34" charset="0"/>
              </a:rPr>
              <a:t>We do not know how supported decision making will work in New Zealand and overseas but we know that things will be changing.</a:t>
            </a:r>
          </a:p>
        </p:txBody>
      </p:sp>
      <p:sp>
        <p:nvSpPr>
          <p:cNvPr id="4" name="Slide Number Placeholder 3"/>
          <p:cNvSpPr>
            <a:spLocks noGrp="1"/>
          </p:cNvSpPr>
          <p:nvPr>
            <p:ph type="sldNum" sz="quarter" idx="10"/>
          </p:nvPr>
        </p:nvSpPr>
        <p:spPr/>
        <p:txBody>
          <a:bodyPr/>
          <a:lstStyle/>
          <a:p>
            <a:fld id="{F2DF1770-8D78-4DA8-83B0-9AE2EFAA5F66}" type="slidenum">
              <a:rPr lang="en-NZ" smtClean="0"/>
              <a:pPr/>
              <a:t>23</a:t>
            </a:fld>
            <a:endParaRPr lang="en-NZ" dirty="0"/>
          </a:p>
        </p:txBody>
      </p:sp>
    </p:spTree>
    <p:extLst>
      <p:ext uri="{BB962C8B-B14F-4D97-AF65-F5344CB8AC3E}">
        <p14:creationId xmlns:p14="http://schemas.microsoft.com/office/powerpoint/2010/main" val="249295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600" dirty="0">
                <a:latin typeface="Arial" panose="020B0604020202020204" pitchFamily="34" charset="0"/>
                <a:cs typeface="Arial" panose="020B0604020202020204" pitchFamily="34" charset="0"/>
              </a:rPr>
              <a:t>What can people working in services do to assist with decision making?</a:t>
            </a:r>
          </a:p>
        </p:txBody>
      </p:sp>
      <p:sp>
        <p:nvSpPr>
          <p:cNvPr id="4" name="Slide Number Placeholder 3"/>
          <p:cNvSpPr>
            <a:spLocks noGrp="1"/>
          </p:cNvSpPr>
          <p:nvPr>
            <p:ph type="sldNum" sz="quarter" idx="10"/>
          </p:nvPr>
        </p:nvSpPr>
        <p:spPr/>
        <p:txBody>
          <a:bodyPr/>
          <a:lstStyle/>
          <a:p>
            <a:fld id="{F2DF1770-8D78-4DA8-83B0-9AE2EFAA5F66}" type="slidenum">
              <a:rPr lang="en-NZ" smtClean="0"/>
              <a:pPr/>
              <a:t>24</a:t>
            </a:fld>
            <a:endParaRPr lang="en-NZ" dirty="0"/>
          </a:p>
        </p:txBody>
      </p:sp>
    </p:spTree>
    <p:extLst>
      <p:ext uri="{BB962C8B-B14F-4D97-AF65-F5344CB8AC3E}">
        <p14:creationId xmlns:p14="http://schemas.microsoft.com/office/powerpoint/2010/main" val="3182328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600" dirty="0" smtClean="0">
                <a:latin typeface="Arial" panose="020B0604020202020204" pitchFamily="34" charset="0"/>
                <a:cs typeface="Arial" panose="020B0604020202020204" pitchFamily="34" charset="0"/>
              </a:rPr>
              <a:t>Do you:</a:t>
            </a:r>
          </a:p>
          <a:p>
            <a:pPr marL="173027" indent="-173027">
              <a:buFont typeface="Arial" panose="020B0604020202020204" pitchFamily="34" charset="0"/>
              <a:buChar char="•"/>
            </a:pPr>
            <a:r>
              <a:rPr lang="en-NZ" sz="1600" b="1" dirty="0">
                <a:latin typeface="Arial" panose="020B0604020202020204" pitchFamily="34" charset="0"/>
                <a:cs typeface="Arial" panose="020B0604020202020204" pitchFamily="34" charset="0"/>
              </a:rPr>
              <a:t>know about the UN Convention and use it in your work?</a:t>
            </a:r>
          </a:p>
          <a:p>
            <a:pPr marL="173027" indent="-173027">
              <a:buFont typeface="Arial" panose="020B0604020202020204" pitchFamily="34" charset="0"/>
              <a:buChar char="•"/>
            </a:pPr>
            <a:endParaRPr lang="en-NZ" sz="1600" b="1" dirty="0">
              <a:latin typeface="Arial" panose="020B0604020202020204" pitchFamily="34" charset="0"/>
              <a:cs typeface="Arial" panose="020B0604020202020204" pitchFamily="34" charset="0"/>
            </a:endParaRPr>
          </a:p>
          <a:p>
            <a:pPr marL="173027" indent="-173027">
              <a:buFont typeface="Arial" panose="020B0604020202020204" pitchFamily="34" charset="0"/>
              <a:buChar char="•"/>
            </a:pPr>
            <a:r>
              <a:rPr lang="en-NZ" sz="1600" b="1" dirty="0">
                <a:latin typeface="Arial" panose="020B0604020202020204" pitchFamily="34" charset="0"/>
                <a:cs typeface="Arial" panose="020B0604020202020204" pitchFamily="34" charset="0"/>
              </a:rPr>
              <a:t>know what Article 12 says and the UN Committee comment on it?</a:t>
            </a:r>
          </a:p>
          <a:p>
            <a:pPr marL="173027" indent="-173027">
              <a:buFont typeface="Arial" panose="020B0604020202020204" pitchFamily="34" charset="0"/>
              <a:buChar char="•"/>
            </a:pPr>
            <a:endParaRPr lang="en-NZ" sz="1600" b="1" dirty="0">
              <a:latin typeface="Arial" panose="020B0604020202020204" pitchFamily="34" charset="0"/>
              <a:cs typeface="Arial" panose="020B0604020202020204" pitchFamily="34" charset="0"/>
            </a:endParaRPr>
          </a:p>
          <a:p>
            <a:pPr marL="173027" indent="-173027">
              <a:buFont typeface="Arial" panose="020B0604020202020204" pitchFamily="34" charset="0"/>
              <a:buChar char="•"/>
            </a:pPr>
            <a:r>
              <a:rPr lang="en-NZ" sz="1600" b="1" dirty="0">
                <a:latin typeface="Arial" panose="020B0604020202020204" pitchFamily="34" charset="0"/>
                <a:cs typeface="Arial" panose="020B0604020202020204" pitchFamily="34" charset="0"/>
              </a:rPr>
              <a:t>teach the Convention to your staff?</a:t>
            </a:r>
          </a:p>
          <a:p>
            <a:endParaRPr lang="en-NZ" dirty="0"/>
          </a:p>
        </p:txBody>
      </p:sp>
      <p:sp>
        <p:nvSpPr>
          <p:cNvPr id="4" name="Slide Number Placeholder 3"/>
          <p:cNvSpPr>
            <a:spLocks noGrp="1"/>
          </p:cNvSpPr>
          <p:nvPr>
            <p:ph type="sldNum" sz="quarter" idx="10"/>
          </p:nvPr>
        </p:nvSpPr>
        <p:spPr/>
        <p:txBody>
          <a:bodyPr/>
          <a:lstStyle/>
          <a:p>
            <a:fld id="{F2DF1770-8D78-4DA8-83B0-9AE2EFAA5F66}" type="slidenum">
              <a:rPr lang="en-NZ" smtClean="0"/>
              <a:pPr/>
              <a:t>25</a:t>
            </a:fld>
            <a:endParaRPr lang="en-NZ" dirty="0"/>
          </a:p>
        </p:txBody>
      </p:sp>
    </p:spTree>
    <p:extLst>
      <p:ext uri="{BB962C8B-B14F-4D97-AF65-F5344CB8AC3E}">
        <p14:creationId xmlns:p14="http://schemas.microsoft.com/office/powerpoint/2010/main" val="31223115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812">
              <a:defRPr/>
            </a:pPr>
            <a:r>
              <a:rPr lang="en-NZ" sz="1600" dirty="0" smtClean="0">
                <a:latin typeface="Arial" panose="020B0604020202020204" pitchFamily="34" charset="0"/>
                <a:cs typeface="Arial" panose="020B0604020202020204" pitchFamily="34" charset="0"/>
              </a:rPr>
              <a:t>Do you:</a:t>
            </a:r>
          </a:p>
          <a:p>
            <a:pPr marL="173027" indent="-173027" defTabSz="922812">
              <a:buFont typeface="Arial" panose="020B0604020202020204" pitchFamily="34" charset="0"/>
              <a:buChar char="•"/>
              <a:defRPr/>
            </a:pPr>
            <a:r>
              <a:rPr lang="en-NZ" sz="1600" b="1" dirty="0">
                <a:latin typeface="Arial" panose="020B0604020202020204" pitchFamily="34" charset="0"/>
                <a:cs typeface="Arial" panose="020B0604020202020204" pitchFamily="34" charset="0"/>
              </a:rPr>
              <a:t>keep up to date with things like the New Zealand Disability Action Plan and what is in it</a:t>
            </a:r>
            <a:r>
              <a:rPr lang="en-NZ" sz="1600" b="1" dirty="0" smtClean="0">
                <a:latin typeface="Arial" panose="020B0604020202020204" pitchFamily="34" charset="0"/>
                <a:cs typeface="Arial" panose="020B0604020202020204" pitchFamily="34" charset="0"/>
              </a:rPr>
              <a:t>?</a:t>
            </a:r>
          </a:p>
          <a:p>
            <a:pPr defTabSz="922812">
              <a:defRPr/>
            </a:pPr>
            <a:endParaRPr lang="en-NZ" dirty="0" smtClean="0"/>
          </a:p>
          <a:p>
            <a:endParaRPr lang="en-NZ" dirty="0"/>
          </a:p>
        </p:txBody>
      </p:sp>
      <p:sp>
        <p:nvSpPr>
          <p:cNvPr id="4" name="Slide Number Placeholder 3"/>
          <p:cNvSpPr>
            <a:spLocks noGrp="1"/>
          </p:cNvSpPr>
          <p:nvPr>
            <p:ph type="sldNum" sz="quarter" idx="10"/>
          </p:nvPr>
        </p:nvSpPr>
        <p:spPr/>
        <p:txBody>
          <a:bodyPr/>
          <a:lstStyle/>
          <a:p>
            <a:fld id="{F2DF1770-8D78-4DA8-83B0-9AE2EFAA5F66}" type="slidenum">
              <a:rPr lang="en-NZ" smtClean="0"/>
              <a:pPr/>
              <a:t>26</a:t>
            </a:fld>
            <a:endParaRPr lang="en-NZ" dirty="0"/>
          </a:p>
        </p:txBody>
      </p:sp>
    </p:spTree>
    <p:extLst>
      <p:ext uri="{BB962C8B-B14F-4D97-AF65-F5344CB8AC3E}">
        <p14:creationId xmlns:p14="http://schemas.microsoft.com/office/powerpoint/2010/main" val="485874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600" dirty="0" smtClean="0">
                <a:latin typeface="Arial" panose="020B0604020202020204" pitchFamily="34" charset="0"/>
                <a:cs typeface="Arial" panose="020B0604020202020204" pitchFamily="34" charset="0"/>
              </a:rPr>
              <a:t>Do you:</a:t>
            </a:r>
          </a:p>
          <a:p>
            <a:pPr marL="173027" indent="-173027" defTabSz="922812">
              <a:buFont typeface="Arial" panose="020B0604020202020204" pitchFamily="34" charset="0"/>
              <a:buChar char="•"/>
              <a:defRPr/>
            </a:pPr>
            <a:r>
              <a:rPr lang="en-NZ" sz="1600" b="1" dirty="0">
                <a:latin typeface="Arial" panose="020B0604020202020204" pitchFamily="34" charset="0"/>
                <a:cs typeface="Arial" panose="020B0604020202020204" pitchFamily="34" charset="0"/>
              </a:rPr>
              <a:t>give information in Easy Read and other ways that work for the people you support?</a:t>
            </a:r>
          </a:p>
          <a:p>
            <a:endParaRPr lang="en-NZ" dirty="0"/>
          </a:p>
        </p:txBody>
      </p:sp>
      <p:sp>
        <p:nvSpPr>
          <p:cNvPr id="4" name="Slide Number Placeholder 3"/>
          <p:cNvSpPr>
            <a:spLocks noGrp="1"/>
          </p:cNvSpPr>
          <p:nvPr>
            <p:ph type="sldNum" sz="quarter" idx="10"/>
          </p:nvPr>
        </p:nvSpPr>
        <p:spPr/>
        <p:txBody>
          <a:bodyPr/>
          <a:lstStyle/>
          <a:p>
            <a:fld id="{F2DF1770-8D78-4DA8-83B0-9AE2EFAA5F66}" type="slidenum">
              <a:rPr lang="en-NZ" smtClean="0"/>
              <a:pPr/>
              <a:t>27</a:t>
            </a:fld>
            <a:endParaRPr lang="en-NZ" dirty="0"/>
          </a:p>
        </p:txBody>
      </p:sp>
    </p:spTree>
    <p:extLst>
      <p:ext uri="{BB962C8B-B14F-4D97-AF65-F5344CB8AC3E}">
        <p14:creationId xmlns:p14="http://schemas.microsoft.com/office/powerpoint/2010/main" val="3786745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600" dirty="0" smtClean="0">
                <a:latin typeface="Arial" panose="020B0604020202020204" pitchFamily="34" charset="0"/>
                <a:cs typeface="Arial" panose="020B0604020202020204" pitchFamily="34" charset="0"/>
              </a:rPr>
              <a:t>Do you:</a:t>
            </a:r>
          </a:p>
          <a:p>
            <a:pPr marL="173027" indent="-173027">
              <a:buFont typeface="Arial" panose="020B0604020202020204" pitchFamily="34" charset="0"/>
              <a:buChar char="•"/>
            </a:pPr>
            <a:r>
              <a:rPr lang="en-NZ" sz="1600" b="1" dirty="0">
                <a:latin typeface="Arial" panose="020B0604020202020204" pitchFamily="34" charset="0"/>
                <a:cs typeface="Arial" panose="020B0604020202020204" pitchFamily="34" charset="0"/>
              </a:rPr>
              <a:t>ask the question: “What do you need to help you make </a:t>
            </a:r>
            <a:r>
              <a:rPr lang="en-NZ" sz="1600" b="1" dirty="0" smtClean="0">
                <a:latin typeface="Arial" panose="020B0604020202020204" pitchFamily="34" charset="0"/>
                <a:cs typeface="Arial" panose="020B0604020202020204" pitchFamily="34" charset="0"/>
              </a:rPr>
              <a:t>choices in </a:t>
            </a:r>
            <a:r>
              <a:rPr lang="en-NZ" sz="1600" b="1" dirty="0">
                <a:latin typeface="Arial" panose="020B0604020202020204" pitchFamily="34" charset="0"/>
                <a:cs typeface="Arial" panose="020B0604020202020204" pitchFamily="34" charset="0"/>
              </a:rPr>
              <a:t>your life?”</a:t>
            </a:r>
          </a:p>
          <a:p>
            <a:endParaRPr lang="en-NZ" dirty="0"/>
          </a:p>
        </p:txBody>
      </p:sp>
      <p:sp>
        <p:nvSpPr>
          <p:cNvPr id="4" name="Slide Number Placeholder 3"/>
          <p:cNvSpPr>
            <a:spLocks noGrp="1"/>
          </p:cNvSpPr>
          <p:nvPr>
            <p:ph type="sldNum" sz="quarter" idx="10"/>
          </p:nvPr>
        </p:nvSpPr>
        <p:spPr/>
        <p:txBody>
          <a:bodyPr/>
          <a:lstStyle/>
          <a:p>
            <a:fld id="{F2DF1770-8D78-4DA8-83B0-9AE2EFAA5F66}" type="slidenum">
              <a:rPr lang="en-NZ" smtClean="0"/>
              <a:pPr/>
              <a:t>28</a:t>
            </a:fld>
            <a:endParaRPr lang="en-NZ" dirty="0"/>
          </a:p>
        </p:txBody>
      </p:sp>
    </p:spTree>
    <p:extLst>
      <p:ext uri="{BB962C8B-B14F-4D97-AF65-F5344CB8AC3E}">
        <p14:creationId xmlns:p14="http://schemas.microsoft.com/office/powerpoint/2010/main" val="21557093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600" dirty="0" smtClean="0">
                <a:latin typeface="Arial" panose="020B0604020202020204" pitchFamily="34" charset="0"/>
                <a:cs typeface="Arial" panose="020B0604020202020204" pitchFamily="34" charset="0"/>
              </a:rPr>
              <a:t>Do you:</a:t>
            </a:r>
          </a:p>
          <a:p>
            <a:pPr marL="173027" indent="-173027">
              <a:buFont typeface="Arial" panose="020B0604020202020204" pitchFamily="34" charset="0"/>
              <a:buChar char="•"/>
            </a:pPr>
            <a:r>
              <a:rPr lang="en-NZ" sz="1600" b="1" dirty="0">
                <a:latin typeface="Arial" panose="020B0604020202020204" pitchFamily="34" charset="0"/>
                <a:cs typeface="Arial" panose="020B0604020202020204" pitchFamily="34" charset="0"/>
              </a:rPr>
              <a:t>tell people off when they make mistakes?</a:t>
            </a:r>
          </a:p>
          <a:p>
            <a:endParaRPr lang="en-NZ" sz="1600" b="1" dirty="0">
              <a:latin typeface="Arial" panose="020B0604020202020204" pitchFamily="34" charset="0"/>
              <a:cs typeface="Arial" panose="020B0604020202020204" pitchFamily="34" charset="0"/>
            </a:endParaRPr>
          </a:p>
          <a:p>
            <a:r>
              <a:rPr lang="en-NZ" sz="1600" b="1" dirty="0">
                <a:latin typeface="Arial" panose="020B0604020202020204" pitchFamily="34" charset="0"/>
                <a:cs typeface="Arial" panose="020B0604020202020204" pitchFamily="34" charset="0"/>
              </a:rPr>
              <a:t>Instead of this, talk about what went wrong and assist them to learn from their mistake.</a:t>
            </a:r>
          </a:p>
          <a:p>
            <a:endParaRPr lang="en-NZ" dirty="0"/>
          </a:p>
        </p:txBody>
      </p:sp>
      <p:sp>
        <p:nvSpPr>
          <p:cNvPr id="4" name="Slide Number Placeholder 3"/>
          <p:cNvSpPr>
            <a:spLocks noGrp="1"/>
          </p:cNvSpPr>
          <p:nvPr>
            <p:ph type="sldNum" sz="quarter" idx="10"/>
          </p:nvPr>
        </p:nvSpPr>
        <p:spPr/>
        <p:txBody>
          <a:bodyPr/>
          <a:lstStyle/>
          <a:p>
            <a:fld id="{F2DF1770-8D78-4DA8-83B0-9AE2EFAA5F66}" type="slidenum">
              <a:rPr lang="en-NZ" smtClean="0"/>
              <a:pPr/>
              <a:t>29</a:t>
            </a:fld>
            <a:endParaRPr lang="en-NZ" dirty="0"/>
          </a:p>
        </p:txBody>
      </p:sp>
    </p:spTree>
    <p:extLst>
      <p:ext uri="{BB962C8B-B14F-4D97-AF65-F5344CB8AC3E}">
        <p14:creationId xmlns:p14="http://schemas.microsoft.com/office/powerpoint/2010/main" val="3491043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600" dirty="0">
                <a:latin typeface="Arial" panose="020B0604020202020204" pitchFamily="34" charset="0"/>
                <a:cs typeface="Arial" panose="020B0604020202020204" pitchFamily="34" charset="0"/>
              </a:rPr>
              <a:t>Hi I am Alex Snedden and I l</a:t>
            </a:r>
            <a:r>
              <a:rPr lang="en-NZ" sz="1600" dirty="0" err="1">
                <a:latin typeface="Arial" panose="020B0604020202020204" pitchFamily="34" charset="0"/>
                <a:cs typeface="Arial" panose="020B0604020202020204" pitchFamily="34" charset="0"/>
              </a:rPr>
              <a:t>ive</a:t>
            </a:r>
            <a:r>
              <a:rPr lang="en-NZ" sz="1600" dirty="0">
                <a:latin typeface="Arial" panose="020B0604020202020204" pitchFamily="34" charset="0"/>
                <a:cs typeface="Arial" panose="020B0604020202020204" pitchFamily="34" charset="0"/>
              </a:rPr>
              <a:t> in </a:t>
            </a:r>
            <a:r>
              <a:rPr lang="en-NZ" sz="1600" dirty="0" smtClean="0">
                <a:latin typeface="Arial" panose="020B0604020202020204" pitchFamily="34" charset="0"/>
                <a:cs typeface="Arial" panose="020B0604020202020204" pitchFamily="34" charset="0"/>
              </a:rPr>
              <a:t>Auckland.</a:t>
            </a:r>
            <a:endParaRPr lang="en-NZ" sz="1600" dirty="0">
              <a:latin typeface="Arial" panose="020B0604020202020204" pitchFamily="34" charset="0"/>
              <a:cs typeface="Arial" panose="020B0604020202020204" pitchFamily="34" charset="0"/>
            </a:endParaRPr>
          </a:p>
          <a:p>
            <a:pPr>
              <a:spcBef>
                <a:spcPct val="0"/>
              </a:spcBef>
            </a:pPr>
            <a:endParaRPr lang="en-NZ" sz="1600" dirty="0">
              <a:latin typeface="Arial" panose="020B0604020202020204" pitchFamily="34" charset="0"/>
              <a:cs typeface="Arial" panose="020B0604020202020204" pitchFamily="34" charset="0"/>
            </a:endParaRPr>
          </a:p>
          <a:p>
            <a:pPr>
              <a:spcBef>
                <a:spcPct val="0"/>
              </a:spcBef>
            </a:pPr>
            <a:r>
              <a:rPr lang="en-NZ" sz="1600" dirty="0" smtClean="0">
                <a:latin typeface="Arial" panose="020B0604020202020204" pitchFamily="34" charset="0"/>
                <a:cs typeface="Arial" panose="020B0604020202020204" pitchFamily="34" charset="0"/>
              </a:rPr>
              <a:t>I </a:t>
            </a:r>
            <a:r>
              <a:rPr lang="en-NZ" sz="1600" dirty="0">
                <a:latin typeface="Arial" panose="020B0604020202020204" pitchFamily="34" charset="0"/>
                <a:cs typeface="Arial" panose="020B0604020202020204" pitchFamily="34" charset="0"/>
              </a:rPr>
              <a:t>have 2 </a:t>
            </a:r>
            <a:r>
              <a:rPr lang="en-NZ" sz="1600" dirty="0" smtClean="0">
                <a:latin typeface="Arial" panose="020B0604020202020204" pitchFamily="34" charset="0"/>
                <a:cs typeface="Arial" panose="020B0604020202020204" pitchFamily="34" charset="0"/>
              </a:rPr>
              <a:t>dogs.</a:t>
            </a:r>
            <a:endParaRPr lang="en-NZ" sz="1600" dirty="0">
              <a:latin typeface="Arial" panose="020B0604020202020204" pitchFamily="34" charset="0"/>
              <a:cs typeface="Arial" panose="020B0604020202020204" pitchFamily="34" charset="0"/>
            </a:endParaRPr>
          </a:p>
          <a:p>
            <a:pPr>
              <a:spcBef>
                <a:spcPct val="0"/>
              </a:spcBef>
            </a:pPr>
            <a:endParaRPr lang="en-NZ" sz="1600" dirty="0">
              <a:latin typeface="Arial" panose="020B0604020202020204" pitchFamily="34" charset="0"/>
              <a:cs typeface="Arial" panose="020B0604020202020204" pitchFamily="34" charset="0"/>
            </a:endParaRPr>
          </a:p>
          <a:p>
            <a:pPr>
              <a:lnSpc>
                <a:spcPct val="150000"/>
              </a:lnSpc>
              <a:buClr>
                <a:srgbClr val="006600"/>
              </a:buClr>
              <a:buSzPct val="56000"/>
              <a:defRPr/>
            </a:pPr>
            <a:r>
              <a:rPr lang="en-NZ" sz="1600" dirty="0">
                <a:latin typeface="Arial" panose="020B0604020202020204" pitchFamily="34" charset="0"/>
                <a:cs typeface="Arial" panose="020B0604020202020204" pitchFamily="34" charset="0"/>
              </a:rPr>
              <a:t>I live in my own flat with 3 flatmates and I am </a:t>
            </a:r>
            <a:r>
              <a:rPr lang="en-NZ" sz="1600" dirty="0" smtClean="0">
                <a:latin typeface="Arial" panose="020B0604020202020204" pitchFamily="34" charset="0"/>
                <a:cs typeface="Arial" panose="020B0604020202020204" pitchFamily="34" charset="0"/>
              </a:rPr>
              <a:t>the landlord.</a:t>
            </a:r>
          </a:p>
          <a:p>
            <a:pPr>
              <a:lnSpc>
                <a:spcPct val="150000"/>
              </a:lnSpc>
              <a:buClr>
                <a:srgbClr val="006600"/>
              </a:buClr>
              <a:buSzPct val="56000"/>
              <a:defRPr/>
            </a:pPr>
            <a:endParaRPr lang="en-NZ" sz="1600" dirty="0">
              <a:latin typeface="Arial" panose="020B0604020202020204" pitchFamily="34" charset="0"/>
              <a:cs typeface="Arial" panose="020B0604020202020204" pitchFamily="34" charset="0"/>
            </a:endParaRPr>
          </a:p>
          <a:p>
            <a:pPr>
              <a:lnSpc>
                <a:spcPct val="150000"/>
              </a:lnSpc>
              <a:buClr>
                <a:srgbClr val="006600"/>
              </a:buClr>
              <a:buSzPct val="56000"/>
              <a:defRPr/>
            </a:pPr>
            <a:r>
              <a:rPr lang="en-NZ" sz="1600" dirty="0" smtClean="0">
                <a:latin typeface="Arial" panose="020B0604020202020204" pitchFamily="34" charset="0"/>
                <a:cs typeface="Arial" panose="020B0604020202020204" pitchFamily="34" charset="0"/>
              </a:rPr>
              <a:t>I am working </a:t>
            </a:r>
            <a:r>
              <a:rPr lang="en-NZ" sz="1600" dirty="0">
                <a:latin typeface="Arial" panose="020B0604020202020204" pitchFamily="34" charset="0"/>
                <a:cs typeface="Arial" panose="020B0604020202020204" pitchFamily="34" charset="0"/>
              </a:rPr>
              <a:t>to become a </a:t>
            </a:r>
            <a:r>
              <a:rPr lang="en-NZ" sz="1600" dirty="0" smtClean="0">
                <a:latin typeface="Arial" panose="020B0604020202020204" pitchFamily="34" charset="0"/>
                <a:cs typeface="Arial" panose="020B0604020202020204" pitchFamily="34" charset="0"/>
              </a:rPr>
              <a:t>Deacon </a:t>
            </a:r>
            <a:r>
              <a:rPr lang="en-NZ" sz="1600" dirty="0">
                <a:latin typeface="Arial" panose="020B0604020202020204" pitchFamily="34" charset="0"/>
                <a:cs typeface="Arial" panose="020B0604020202020204" pitchFamily="34" charset="0"/>
              </a:rPr>
              <a:t>within the Catholic church</a:t>
            </a:r>
            <a:r>
              <a:rPr lang="en-NZ" sz="1600" dirty="0" smtClean="0">
                <a:latin typeface="Arial" panose="020B0604020202020204" pitchFamily="34" charset="0"/>
                <a:cs typeface="Arial" panose="020B0604020202020204" pitchFamily="34" charset="0"/>
              </a:rPr>
              <a:t>. </a:t>
            </a:r>
          </a:p>
          <a:p>
            <a:pPr>
              <a:lnSpc>
                <a:spcPct val="150000"/>
              </a:lnSpc>
              <a:buClr>
                <a:srgbClr val="006600"/>
              </a:buClr>
              <a:buSzPct val="56000"/>
              <a:defRPr/>
            </a:pPr>
            <a:endParaRPr lang="en-NZ" sz="1600" dirty="0">
              <a:latin typeface="Arial" panose="020B0604020202020204" pitchFamily="34" charset="0"/>
              <a:cs typeface="Arial" panose="020B0604020202020204" pitchFamily="34" charset="0"/>
            </a:endParaRPr>
          </a:p>
          <a:p>
            <a:pPr>
              <a:lnSpc>
                <a:spcPct val="150000"/>
              </a:lnSpc>
              <a:buClr>
                <a:srgbClr val="006600"/>
              </a:buClr>
              <a:buSzPct val="56000"/>
              <a:defRPr/>
            </a:pPr>
            <a:r>
              <a:rPr lang="en-NZ" sz="1600" dirty="0" smtClean="0">
                <a:latin typeface="Arial" panose="020B0604020202020204" pitchFamily="34" charset="0"/>
                <a:cs typeface="Arial" panose="020B0604020202020204" pitchFamily="34" charset="0"/>
              </a:rPr>
              <a:t>A Deacon is like a Minister.</a:t>
            </a:r>
          </a:p>
          <a:p>
            <a:pPr>
              <a:lnSpc>
                <a:spcPct val="150000"/>
              </a:lnSpc>
              <a:buClr>
                <a:srgbClr val="006600"/>
              </a:buClr>
              <a:buSzPct val="56000"/>
              <a:defRPr/>
            </a:pPr>
            <a:endParaRPr lang="en-NZ" sz="1600" dirty="0">
              <a:latin typeface="Arial" panose="020B0604020202020204" pitchFamily="34" charset="0"/>
              <a:cs typeface="Arial" panose="020B0604020202020204" pitchFamily="34" charset="0"/>
            </a:endParaRPr>
          </a:p>
          <a:p>
            <a:pPr>
              <a:lnSpc>
                <a:spcPct val="150000"/>
              </a:lnSpc>
              <a:buClr>
                <a:srgbClr val="006600"/>
              </a:buClr>
              <a:buSzPct val="56000"/>
              <a:defRPr/>
            </a:pPr>
            <a:r>
              <a:rPr lang="en-NZ" sz="1600" dirty="0">
                <a:latin typeface="Arial" panose="020B0604020202020204" pitchFamily="34" charset="0"/>
                <a:cs typeface="Arial" panose="020B0604020202020204" pitchFamily="34" charset="0"/>
              </a:rPr>
              <a:t>I am the Vice-President of the Northern region for People </a:t>
            </a:r>
            <a:r>
              <a:rPr lang="en-NZ" sz="1600" dirty="0" smtClean="0">
                <a:latin typeface="Arial" panose="020B0604020202020204" pitchFamily="34" charset="0"/>
                <a:cs typeface="Arial" panose="020B0604020202020204" pitchFamily="34" charset="0"/>
              </a:rPr>
              <a:t>First and I have 3 jobs.</a:t>
            </a:r>
            <a:endParaRPr lang="en-NZ" sz="1600" dirty="0">
              <a:latin typeface="Arial" panose="020B0604020202020204" pitchFamily="34" charset="0"/>
              <a:cs typeface="Arial" panose="020B0604020202020204" pitchFamily="34" charset="0"/>
            </a:endParaRPr>
          </a:p>
          <a:p>
            <a:pPr>
              <a:spcBef>
                <a:spcPct val="0"/>
              </a:spcBef>
            </a:pPr>
            <a:endParaRPr lang="en-US" sz="1600" dirty="0">
              <a:latin typeface="Arial" panose="020B0604020202020204" pitchFamily="34" charset="0"/>
              <a:cs typeface="Arial" panose="020B0604020202020204" pitchFamily="34" charset="0"/>
            </a:endParaRPr>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8B34F0-F75F-4FDA-8903-94D9FAB49A8E}" type="slidenum">
              <a:rPr lang="en-NZ">
                <a:latin typeface="Tahoma" pitchFamily="34" charset="0"/>
              </a:rPr>
              <a:pPr/>
              <a:t>3</a:t>
            </a:fld>
            <a:endParaRPr lang="en-NZ" dirty="0">
              <a:latin typeface="Tahoma" pitchFamily="34" charset="0"/>
            </a:endParaRPr>
          </a:p>
        </p:txBody>
      </p:sp>
    </p:spTree>
    <p:extLst>
      <p:ext uri="{BB962C8B-B14F-4D97-AF65-F5344CB8AC3E}">
        <p14:creationId xmlns:p14="http://schemas.microsoft.com/office/powerpoint/2010/main" val="4665008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600" dirty="0" smtClean="0">
                <a:latin typeface="Arial" panose="020B0604020202020204" pitchFamily="34" charset="0"/>
                <a:cs typeface="Arial" panose="020B0604020202020204" pitchFamily="34" charset="0"/>
              </a:rPr>
              <a:t>Do you:</a:t>
            </a:r>
          </a:p>
          <a:p>
            <a:pPr marL="173027" indent="-173027">
              <a:buFont typeface="Arial" panose="020B0604020202020204" pitchFamily="34" charset="0"/>
              <a:buChar char="•"/>
            </a:pPr>
            <a:r>
              <a:rPr lang="en-NZ" sz="1600" b="1" dirty="0">
                <a:latin typeface="Arial" panose="020B0604020202020204" pitchFamily="34" charset="0"/>
                <a:cs typeface="Arial" panose="020B0604020202020204" pitchFamily="34" charset="0"/>
              </a:rPr>
              <a:t>talk to the people you support about any changes that are happening in your service? </a:t>
            </a:r>
          </a:p>
          <a:p>
            <a:endParaRPr lang="en-NZ" sz="1600" b="1" dirty="0">
              <a:latin typeface="Arial" panose="020B0604020202020204" pitchFamily="34" charset="0"/>
              <a:cs typeface="Arial" panose="020B0604020202020204" pitchFamily="34" charset="0"/>
            </a:endParaRPr>
          </a:p>
          <a:p>
            <a:r>
              <a:rPr lang="en-NZ" sz="1600" b="1" dirty="0">
                <a:latin typeface="Arial" panose="020B0604020202020204" pitchFamily="34" charset="0"/>
                <a:cs typeface="Arial" panose="020B0604020202020204" pitchFamily="34" charset="0"/>
              </a:rPr>
              <a:t>Make sure you also include others that love and care for the people you support. </a:t>
            </a:r>
          </a:p>
          <a:p>
            <a:endParaRPr lang="en-NZ" dirty="0"/>
          </a:p>
        </p:txBody>
      </p:sp>
      <p:sp>
        <p:nvSpPr>
          <p:cNvPr id="4" name="Slide Number Placeholder 3"/>
          <p:cNvSpPr>
            <a:spLocks noGrp="1"/>
          </p:cNvSpPr>
          <p:nvPr>
            <p:ph type="sldNum" sz="quarter" idx="10"/>
          </p:nvPr>
        </p:nvSpPr>
        <p:spPr/>
        <p:txBody>
          <a:bodyPr/>
          <a:lstStyle/>
          <a:p>
            <a:fld id="{F2DF1770-8D78-4DA8-83B0-9AE2EFAA5F66}" type="slidenum">
              <a:rPr lang="en-NZ" smtClean="0"/>
              <a:pPr/>
              <a:t>30</a:t>
            </a:fld>
            <a:endParaRPr lang="en-NZ" dirty="0"/>
          </a:p>
        </p:txBody>
      </p:sp>
    </p:spTree>
    <p:extLst>
      <p:ext uri="{BB962C8B-B14F-4D97-AF65-F5344CB8AC3E}">
        <p14:creationId xmlns:p14="http://schemas.microsoft.com/office/powerpoint/2010/main" val="38751431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600" dirty="0" smtClean="0">
                <a:latin typeface="Arial" panose="020B0604020202020204" pitchFamily="34" charset="0"/>
                <a:cs typeface="Arial" panose="020B0604020202020204" pitchFamily="34" charset="0"/>
              </a:rPr>
              <a:t>Do you:</a:t>
            </a:r>
          </a:p>
          <a:p>
            <a:pPr marL="173027" indent="-173027" defTabSz="922812">
              <a:buFont typeface="Arial" panose="020B0604020202020204" pitchFamily="34" charset="0"/>
              <a:buChar char="•"/>
              <a:defRPr/>
            </a:pPr>
            <a:r>
              <a:rPr lang="en-NZ" sz="1600" b="1" dirty="0">
                <a:latin typeface="Arial" panose="020B0604020202020204" pitchFamily="34" charset="0"/>
                <a:cs typeface="Arial" panose="020B0604020202020204" pitchFamily="34" charset="0"/>
              </a:rPr>
              <a:t>work out ways to make sure people have control over and understand about their money as much as </a:t>
            </a:r>
            <a:r>
              <a:rPr lang="en-NZ" sz="1600" b="1" dirty="0" smtClean="0">
                <a:latin typeface="Arial" panose="020B0604020202020204" pitchFamily="34" charset="0"/>
                <a:cs typeface="Arial" panose="020B0604020202020204" pitchFamily="34" charset="0"/>
              </a:rPr>
              <a:t>they can?</a:t>
            </a:r>
            <a:endParaRPr lang="en-NZ" sz="1600" b="1" dirty="0">
              <a:latin typeface="Arial" panose="020B0604020202020204" pitchFamily="34" charset="0"/>
              <a:cs typeface="Arial" panose="020B0604020202020204" pitchFamily="34" charset="0"/>
            </a:endParaRPr>
          </a:p>
          <a:p>
            <a:pPr marL="173027" indent="-173027">
              <a:buFont typeface="Arial" panose="020B0604020202020204" pitchFamily="34" charset="0"/>
              <a:buChar char="•"/>
            </a:pPr>
            <a:endParaRPr lang="en-NZ" dirty="0"/>
          </a:p>
        </p:txBody>
      </p:sp>
      <p:sp>
        <p:nvSpPr>
          <p:cNvPr id="4" name="Slide Number Placeholder 3"/>
          <p:cNvSpPr>
            <a:spLocks noGrp="1"/>
          </p:cNvSpPr>
          <p:nvPr>
            <p:ph type="sldNum" sz="quarter" idx="10"/>
          </p:nvPr>
        </p:nvSpPr>
        <p:spPr/>
        <p:txBody>
          <a:bodyPr/>
          <a:lstStyle/>
          <a:p>
            <a:fld id="{F2DF1770-8D78-4DA8-83B0-9AE2EFAA5F66}" type="slidenum">
              <a:rPr lang="en-NZ" smtClean="0"/>
              <a:pPr/>
              <a:t>31</a:t>
            </a:fld>
            <a:endParaRPr lang="en-NZ" dirty="0"/>
          </a:p>
        </p:txBody>
      </p:sp>
    </p:spTree>
    <p:extLst>
      <p:ext uri="{BB962C8B-B14F-4D97-AF65-F5344CB8AC3E}">
        <p14:creationId xmlns:p14="http://schemas.microsoft.com/office/powerpoint/2010/main" val="10144114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600" dirty="0" smtClean="0">
                <a:latin typeface="Arial" panose="020B0604020202020204" pitchFamily="34" charset="0"/>
                <a:cs typeface="Arial" panose="020B0604020202020204" pitchFamily="34" charset="0"/>
              </a:rPr>
              <a:t>Do you:</a:t>
            </a:r>
          </a:p>
          <a:p>
            <a:pPr marL="173027" indent="-173027" defTabSz="922812">
              <a:buFont typeface="Arial" panose="020B0604020202020204" pitchFamily="34" charset="0"/>
              <a:buChar char="•"/>
              <a:defRPr/>
            </a:pPr>
            <a:r>
              <a:rPr lang="en-NZ" sz="1600" b="1" dirty="0">
                <a:latin typeface="Arial" panose="020B0604020202020204" pitchFamily="34" charset="0"/>
                <a:cs typeface="Arial" panose="020B0604020202020204" pitchFamily="34" charset="0"/>
              </a:rPr>
              <a:t>involve the people you support when hiring staff?</a:t>
            </a:r>
          </a:p>
          <a:p>
            <a:endParaRPr lang="en-NZ" dirty="0"/>
          </a:p>
        </p:txBody>
      </p:sp>
      <p:sp>
        <p:nvSpPr>
          <p:cNvPr id="4" name="Slide Number Placeholder 3"/>
          <p:cNvSpPr>
            <a:spLocks noGrp="1"/>
          </p:cNvSpPr>
          <p:nvPr>
            <p:ph type="sldNum" sz="quarter" idx="10"/>
          </p:nvPr>
        </p:nvSpPr>
        <p:spPr/>
        <p:txBody>
          <a:bodyPr/>
          <a:lstStyle/>
          <a:p>
            <a:fld id="{F2DF1770-8D78-4DA8-83B0-9AE2EFAA5F66}" type="slidenum">
              <a:rPr lang="en-NZ" smtClean="0"/>
              <a:pPr/>
              <a:t>32</a:t>
            </a:fld>
            <a:endParaRPr lang="en-NZ" dirty="0"/>
          </a:p>
        </p:txBody>
      </p:sp>
    </p:spTree>
    <p:extLst>
      <p:ext uri="{BB962C8B-B14F-4D97-AF65-F5344CB8AC3E}">
        <p14:creationId xmlns:p14="http://schemas.microsoft.com/office/powerpoint/2010/main" val="10187061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600" dirty="0">
                <a:latin typeface="Arial" panose="020B0604020202020204" pitchFamily="34" charset="0"/>
                <a:cs typeface="Arial" panose="020B0604020202020204" pitchFamily="34" charset="0"/>
              </a:rPr>
              <a:t>All these ideas have been put into the People First NZ‘s  “How is your service doing?” self checklist.</a:t>
            </a:r>
          </a:p>
          <a:p>
            <a:endParaRPr lang="en-NZ" sz="1600" dirty="0">
              <a:latin typeface="Arial" panose="020B0604020202020204" pitchFamily="34" charset="0"/>
              <a:cs typeface="Arial" panose="020B0604020202020204" pitchFamily="34" charset="0"/>
            </a:endParaRPr>
          </a:p>
          <a:p>
            <a:r>
              <a:rPr lang="en-NZ" sz="1600" dirty="0">
                <a:latin typeface="Arial" panose="020B0604020202020204" pitchFamily="34" charset="0"/>
                <a:cs typeface="Arial" panose="020B0604020202020204" pitchFamily="34" charset="0"/>
              </a:rPr>
              <a:t>We hope this checklist helps you to make sure its our decisions that make our good life.</a:t>
            </a:r>
          </a:p>
          <a:p>
            <a:endParaRPr lang="en-NZ" sz="1600" dirty="0"/>
          </a:p>
          <a:p>
            <a:r>
              <a:rPr lang="en-NZ" sz="1600" dirty="0"/>
              <a:t> </a:t>
            </a:r>
          </a:p>
          <a:p>
            <a:endParaRPr lang="en-NZ" sz="1600" dirty="0"/>
          </a:p>
          <a:p>
            <a:endParaRPr lang="en-NZ" sz="1600" dirty="0"/>
          </a:p>
        </p:txBody>
      </p:sp>
      <p:sp>
        <p:nvSpPr>
          <p:cNvPr id="4" name="Slide Number Placeholder 3"/>
          <p:cNvSpPr>
            <a:spLocks noGrp="1"/>
          </p:cNvSpPr>
          <p:nvPr>
            <p:ph type="sldNum" sz="quarter" idx="10"/>
          </p:nvPr>
        </p:nvSpPr>
        <p:spPr/>
        <p:txBody>
          <a:bodyPr/>
          <a:lstStyle/>
          <a:p>
            <a:fld id="{F2DF1770-8D78-4DA8-83B0-9AE2EFAA5F66}" type="slidenum">
              <a:rPr lang="en-NZ" smtClean="0"/>
              <a:pPr/>
              <a:t>33</a:t>
            </a:fld>
            <a:endParaRPr lang="en-NZ" dirty="0"/>
          </a:p>
        </p:txBody>
      </p:sp>
    </p:spTree>
    <p:extLst>
      <p:ext uri="{BB962C8B-B14F-4D97-AF65-F5344CB8AC3E}">
        <p14:creationId xmlns:p14="http://schemas.microsoft.com/office/powerpoint/2010/main" val="38202280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600" dirty="0">
                <a:latin typeface="Arial" panose="020B0604020202020204" pitchFamily="34" charset="0"/>
                <a:cs typeface="Arial" panose="020B0604020202020204" pitchFamily="34" charset="0"/>
              </a:rPr>
              <a:t>Thank you for listening today. </a:t>
            </a:r>
          </a:p>
          <a:p>
            <a:endParaRPr lang="en-NZ" sz="1600" dirty="0">
              <a:latin typeface="Arial" panose="020B0604020202020204" pitchFamily="34" charset="0"/>
              <a:cs typeface="Arial" panose="020B0604020202020204" pitchFamily="34" charset="0"/>
            </a:endParaRPr>
          </a:p>
          <a:p>
            <a:r>
              <a:rPr lang="en-NZ" sz="1600" dirty="0">
                <a:latin typeface="Arial" panose="020B0604020202020204" pitchFamily="34" charset="0"/>
                <a:cs typeface="Arial" panose="020B0604020202020204" pitchFamily="34" charset="0"/>
              </a:rPr>
              <a:t>Thanks to the organisers of this conference for asking People First to speak.</a:t>
            </a:r>
          </a:p>
          <a:p>
            <a:endParaRPr lang="en-NZ" sz="1600" dirty="0">
              <a:latin typeface="Arial" panose="020B0604020202020204" pitchFamily="34" charset="0"/>
              <a:cs typeface="Arial" panose="020B0604020202020204" pitchFamily="34" charset="0"/>
            </a:endParaRPr>
          </a:p>
          <a:p>
            <a:r>
              <a:rPr lang="en-NZ" sz="1600" dirty="0">
                <a:latin typeface="Arial" panose="020B0604020202020204" pitchFamily="34" charset="0"/>
                <a:cs typeface="Arial" panose="020B0604020202020204" pitchFamily="34" charset="0"/>
              </a:rPr>
              <a:t>I hope we have given you something to think about!  </a:t>
            </a:r>
          </a:p>
          <a:p>
            <a:endParaRPr lang="en-NZ" sz="1600" dirty="0">
              <a:latin typeface="Arial" panose="020B0604020202020204" pitchFamily="34" charset="0"/>
              <a:cs typeface="Arial" panose="020B0604020202020204" pitchFamily="34" charset="0"/>
            </a:endParaRPr>
          </a:p>
          <a:p>
            <a:r>
              <a:rPr lang="en-NZ" sz="1600" dirty="0">
                <a:latin typeface="Arial" panose="020B0604020202020204" pitchFamily="34" charset="0"/>
                <a:cs typeface="Arial" panose="020B0604020202020204" pitchFamily="34" charset="0"/>
              </a:rPr>
              <a:t>Enjoy the rest of the conference. </a:t>
            </a:r>
          </a:p>
          <a:p>
            <a:endParaRPr lang="en-NZ" sz="1600" dirty="0">
              <a:latin typeface="Arial" panose="020B0604020202020204" pitchFamily="34" charset="0"/>
              <a:cs typeface="Arial" panose="020B0604020202020204" pitchFamily="34" charset="0"/>
            </a:endParaRPr>
          </a:p>
          <a:p>
            <a:r>
              <a:rPr lang="en-NZ" sz="1600" dirty="0">
                <a:latin typeface="Arial" panose="020B0604020202020204" pitchFamily="34" charset="0"/>
                <a:cs typeface="Arial" panose="020B0604020202020204" pitchFamily="34" charset="0"/>
              </a:rPr>
              <a:t>Thank you.</a:t>
            </a:r>
          </a:p>
        </p:txBody>
      </p:sp>
      <p:sp>
        <p:nvSpPr>
          <p:cNvPr id="4" name="Slide Number Placeholder 3"/>
          <p:cNvSpPr>
            <a:spLocks noGrp="1"/>
          </p:cNvSpPr>
          <p:nvPr>
            <p:ph type="sldNum" sz="quarter" idx="10"/>
          </p:nvPr>
        </p:nvSpPr>
        <p:spPr/>
        <p:txBody>
          <a:bodyPr/>
          <a:lstStyle/>
          <a:p>
            <a:fld id="{F2DF1770-8D78-4DA8-83B0-9AE2EFAA5F66}" type="slidenum">
              <a:rPr lang="en-NZ" smtClean="0"/>
              <a:pPr/>
              <a:t>34</a:t>
            </a:fld>
            <a:endParaRPr lang="en-NZ" dirty="0"/>
          </a:p>
        </p:txBody>
      </p:sp>
    </p:spTree>
    <p:extLst>
      <p:ext uri="{BB962C8B-B14F-4D97-AF65-F5344CB8AC3E}">
        <p14:creationId xmlns:p14="http://schemas.microsoft.com/office/powerpoint/2010/main" val="3769451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600" dirty="0">
                <a:latin typeface="Arial" panose="020B0604020202020204" pitchFamily="34" charset="0"/>
                <a:cs typeface="Arial" panose="020B0604020202020204" pitchFamily="34" charset="0"/>
              </a:rPr>
              <a:t>Hello I am Hazel Penton and I l</a:t>
            </a:r>
            <a:r>
              <a:rPr lang="en-NZ" sz="1600" dirty="0" err="1">
                <a:latin typeface="Arial" panose="020B0604020202020204" pitchFamily="34" charset="0"/>
                <a:cs typeface="Arial" panose="020B0604020202020204" pitchFamily="34" charset="0"/>
              </a:rPr>
              <a:t>ive</a:t>
            </a:r>
            <a:r>
              <a:rPr lang="en-NZ" sz="1600" dirty="0">
                <a:latin typeface="Arial" panose="020B0604020202020204" pitchFamily="34" charset="0"/>
                <a:cs typeface="Arial" panose="020B0604020202020204" pitchFamily="34" charset="0"/>
              </a:rPr>
              <a:t> in Auckland. </a:t>
            </a:r>
          </a:p>
          <a:p>
            <a:pPr>
              <a:spcBef>
                <a:spcPct val="0"/>
              </a:spcBef>
            </a:pPr>
            <a:endParaRPr lang="en-NZ" sz="1600" dirty="0">
              <a:latin typeface="Arial" panose="020B0604020202020204" pitchFamily="34" charset="0"/>
              <a:cs typeface="Arial" panose="020B0604020202020204" pitchFamily="34" charset="0"/>
            </a:endParaRPr>
          </a:p>
          <a:p>
            <a:pPr defTabSz="922812">
              <a:spcBef>
                <a:spcPct val="0"/>
              </a:spcBef>
              <a:defRPr/>
            </a:pPr>
            <a:r>
              <a:rPr lang="en-NZ" sz="1600" dirty="0">
                <a:latin typeface="Arial" panose="020B0604020202020204" pitchFamily="34" charset="0"/>
                <a:cs typeface="Arial" panose="020B0604020202020204" pitchFamily="34" charset="0"/>
              </a:rPr>
              <a:t>I live with 3 flatmates in a big community service called </a:t>
            </a:r>
            <a:r>
              <a:rPr lang="en-NZ" sz="1600" dirty="0" err="1">
                <a:latin typeface="Arial" panose="020B0604020202020204" pitchFamily="34" charset="0"/>
                <a:cs typeface="Arial" panose="020B0604020202020204" pitchFamily="34" charset="0"/>
              </a:rPr>
              <a:t>Hohepa</a:t>
            </a:r>
            <a:r>
              <a:rPr lang="en-NZ" sz="1600" dirty="0">
                <a:latin typeface="Arial" panose="020B0604020202020204" pitchFamily="34" charset="0"/>
                <a:cs typeface="Arial" panose="020B0604020202020204" pitchFamily="34" charset="0"/>
              </a:rPr>
              <a:t>.  There are around 50 other people there.</a:t>
            </a:r>
          </a:p>
          <a:p>
            <a:pPr>
              <a:spcBef>
                <a:spcPct val="0"/>
              </a:spcBef>
            </a:pPr>
            <a:endParaRPr lang="en-NZ" sz="1600" dirty="0">
              <a:latin typeface="Arial" panose="020B0604020202020204" pitchFamily="34" charset="0"/>
              <a:cs typeface="Arial" panose="020B0604020202020204" pitchFamily="34" charset="0"/>
            </a:endParaRPr>
          </a:p>
          <a:p>
            <a:pPr>
              <a:lnSpc>
                <a:spcPct val="150000"/>
              </a:lnSpc>
              <a:buClr>
                <a:srgbClr val="006600"/>
              </a:buClr>
              <a:buSzPct val="56000"/>
              <a:defRPr/>
            </a:pPr>
            <a:r>
              <a:rPr lang="en-NZ" sz="1600" dirty="0">
                <a:latin typeface="Arial" panose="020B0604020202020204" pitchFamily="34" charset="0"/>
                <a:cs typeface="Arial" panose="020B0604020202020204" pitchFamily="34" charset="0"/>
              </a:rPr>
              <a:t>I have 2 dogs.</a:t>
            </a:r>
          </a:p>
          <a:p>
            <a:pPr>
              <a:lnSpc>
                <a:spcPct val="150000"/>
              </a:lnSpc>
              <a:buClr>
                <a:srgbClr val="006600"/>
              </a:buClr>
              <a:buSzPct val="56000"/>
              <a:defRPr/>
            </a:pPr>
            <a:endParaRPr lang="en-NZ" sz="1600" dirty="0">
              <a:latin typeface="Arial" panose="020B0604020202020204" pitchFamily="34" charset="0"/>
              <a:cs typeface="Arial" panose="020B0604020202020204" pitchFamily="34" charset="0"/>
            </a:endParaRPr>
          </a:p>
          <a:p>
            <a:pPr defTabSz="922812">
              <a:lnSpc>
                <a:spcPct val="150000"/>
              </a:lnSpc>
              <a:buClr>
                <a:srgbClr val="006600"/>
              </a:buClr>
              <a:buSzPct val="56000"/>
              <a:defRPr/>
            </a:pPr>
            <a:r>
              <a:rPr lang="en-NZ" sz="1600" dirty="0">
                <a:latin typeface="Arial" panose="020B0604020202020204" pitchFamily="34" charset="0"/>
                <a:cs typeface="Arial" panose="020B0604020202020204" pitchFamily="34" charset="0"/>
              </a:rPr>
              <a:t>I </a:t>
            </a:r>
            <a:r>
              <a:rPr lang="en-NZ" sz="1600" dirty="0" smtClean="0">
                <a:latin typeface="Arial" panose="020B0604020202020204" pitchFamily="34" charset="0"/>
                <a:cs typeface="Arial" panose="020B0604020202020204" pitchFamily="34" charset="0"/>
              </a:rPr>
              <a:t>work at Spotlight </a:t>
            </a:r>
            <a:r>
              <a:rPr lang="en-NZ" sz="1600" dirty="0">
                <a:latin typeface="Arial" panose="020B0604020202020204" pitchFamily="34" charset="0"/>
                <a:cs typeface="Arial" panose="020B0604020202020204" pitchFamily="34" charset="0"/>
              </a:rPr>
              <a:t>3</a:t>
            </a:r>
            <a:r>
              <a:rPr lang="en-NZ" sz="1600" dirty="0" smtClean="0">
                <a:latin typeface="Arial" panose="020B0604020202020204" pitchFamily="34" charset="0"/>
                <a:cs typeface="Arial" panose="020B0604020202020204" pitchFamily="34" charset="0"/>
              </a:rPr>
              <a:t> days a week and have </a:t>
            </a:r>
            <a:r>
              <a:rPr lang="en-NZ" sz="1600" dirty="0">
                <a:latin typeface="Arial" panose="020B0604020202020204" pitchFamily="34" charset="0"/>
                <a:cs typeface="Arial" panose="020B0604020202020204" pitchFamily="34" charset="0"/>
              </a:rPr>
              <a:t>a volunteer job at the Salvation Army Family </a:t>
            </a:r>
            <a:r>
              <a:rPr lang="en-NZ" sz="1600" dirty="0" smtClean="0">
                <a:latin typeface="Arial" panose="020B0604020202020204" pitchFamily="34" charset="0"/>
                <a:cs typeface="Arial" panose="020B0604020202020204" pitchFamily="34" charset="0"/>
              </a:rPr>
              <a:t>Store.</a:t>
            </a:r>
          </a:p>
          <a:p>
            <a:pPr defTabSz="922812">
              <a:lnSpc>
                <a:spcPct val="150000"/>
              </a:lnSpc>
              <a:buClr>
                <a:srgbClr val="006600"/>
              </a:buClr>
              <a:buSzPct val="56000"/>
              <a:defRPr/>
            </a:pPr>
            <a:endParaRPr lang="en-NZ" sz="1600" dirty="0" smtClean="0">
              <a:latin typeface="Arial" panose="020B0604020202020204" pitchFamily="34" charset="0"/>
              <a:cs typeface="Arial" panose="020B0604020202020204" pitchFamily="34" charset="0"/>
            </a:endParaRPr>
          </a:p>
          <a:p>
            <a:pPr defTabSz="922812">
              <a:lnSpc>
                <a:spcPct val="150000"/>
              </a:lnSpc>
              <a:buClr>
                <a:srgbClr val="006600"/>
              </a:buClr>
              <a:buSzPct val="56000"/>
              <a:defRPr/>
            </a:pPr>
            <a:r>
              <a:rPr lang="en-NZ" sz="1600" dirty="0" smtClean="0">
                <a:latin typeface="Arial" panose="020B0604020202020204" pitchFamily="34" charset="0"/>
                <a:cs typeface="Arial" panose="020B0604020202020204" pitchFamily="34" charset="0"/>
              </a:rPr>
              <a:t>I also do </a:t>
            </a:r>
            <a:r>
              <a:rPr lang="en-NZ" sz="1600" dirty="0">
                <a:latin typeface="Arial" panose="020B0604020202020204" pitchFamily="34" charset="0"/>
                <a:cs typeface="Arial" panose="020B0604020202020204" pitchFamily="34" charset="0"/>
              </a:rPr>
              <a:t>swimming and basketball with Special </a:t>
            </a:r>
            <a:r>
              <a:rPr lang="en-NZ" sz="1600" dirty="0" smtClean="0">
                <a:latin typeface="Arial" panose="020B0604020202020204" pitchFamily="34" charset="0"/>
                <a:cs typeface="Arial" panose="020B0604020202020204" pitchFamily="34" charset="0"/>
              </a:rPr>
              <a:t>Olympics and I like doing lots of craft work.</a:t>
            </a:r>
            <a:endParaRPr lang="en-US" sz="1600" dirty="0" smtClean="0">
              <a:latin typeface="Arial" panose="020B0604020202020204" pitchFamily="34" charset="0"/>
              <a:cs typeface="Arial" panose="020B0604020202020204" pitchFamily="34" charset="0"/>
            </a:endParaRPr>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8B34F0-F75F-4FDA-8903-94D9FAB49A8E}" type="slidenum">
              <a:rPr lang="en-NZ">
                <a:latin typeface="Tahoma" pitchFamily="34" charset="0"/>
              </a:rPr>
              <a:pPr/>
              <a:t>4</a:t>
            </a:fld>
            <a:endParaRPr lang="en-NZ" dirty="0">
              <a:latin typeface="Tahoma" pitchFamily="34" charset="0"/>
            </a:endParaRPr>
          </a:p>
        </p:txBody>
      </p:sp>
    </p:spTree>
    <p:extLst>
      <p:ext uri="{BB962C8B-B14F-4D97-AF65-F5344CB8AC3E}">
        <p14:creationId xmlns:p14="http://schemas.microsoft.com/office/powerpoint/2010/main" val="3976989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xfrm>
            <a:off x="936625" y="392907"/>
            <a:ext cx="5002213" cy="3751262"/>
          </a:xfrm>
          <a:noFill/>
          <a:ln>
            <a:solidFill>
              <a:srgbClr val="000000"/>
            </a:solidFill>
            <a:miter lim="800000"/>
            <a:headEnd/>
            <a:tailEnd/>
          </a:ln>
        </p:spPr>
      </p:sp>
      <p:sp>
        <p:nvSpPr>
          <p:cNvPr id="34818" name="Notes Placeholder 2"/>
          <p:cNvSpPr>
            <a:spLocks noGrp="1"/>
          </p:cNvSpPr>
          <p:nvPr>
            <p:ph type="body" idx="1"/>
          </p:nvPr>
        </p:nvSpPr>
        <p:spPr bwMode="auto">
          <a:xfrm>
            <a:off x="687546" y="4353347"/>
            <a:ext cx="5500370" cy="5147613"/>
          </a:xfrm>
          <a:noFill/>
        </p:spPr>
        <p:txBody>
          <a:bodyPr wrap="square" numCol="1" anchor="t" anchorCtr="0" compatLnSpc="1">
            <a:prstTxWarp prst="textNoShape">
              <a:avLst/>
            </a:prstTxWarp>
          </a:bodyPr>
          <a:lstStyle/>
          <a:p>
            <a:pPr>
              <a:spcBef>
                <a:spcPct val="0"/>
              </a:spcBef>
            </a:pPr>
            <a:r>
              <a:rPr lang="en-US" sz="1600" dirty="0">
                <a:latin typeface="Arial" panose="020B0604020202020204" pitchFamily="34" charset="0"/>
                <a:cs typeface="Arial" panose="020B0604020202020204" pitchFamily="34" charset="0"/>
              </a:rPr>
              <a:t>Hi I am Jodie Turner and I am from Tauranga.</a:t>
            </a:r>
          </a:p>
          <a:p>
            <a:pPr>
              <a:spcBef>
                <a:spcPct val="0"/>
              </a:spcBef>
            </a:pPr>
            <a:endParaRPr lang="en-US" sz="1600" dirty="0">
              <a:latin typeface="Arial" panose="020B0604020202020204" pitchFamily="34" charset="0"/>
              <a:cs typeface="Arial" panose="020B0604020202020204" pitchFamily="34" charset="0"/>
            </a:endParaRPr>
          </a:p>
          <a:p>
            <a:pPr>
              <a:spcBef>
                <a:spcPct val="0"/>
              </a:spcBef>
            </a:pPr>
            <a:r>
              <a:rPr lang="en-US" sz="1600" dirty="0">
                <a:latin typeface="Arial" panose="020B0604020202020204" pitchFamily="34" charset="0"/>
                <a:cs typeface="Arial" panose="020B0604020202020204" pitchFamily="34" charset="0"/>
              </a:rPr>
              <a:t>I am the </a:t>
            </a:r>
            <a:r>
              <a:rPr lang="en-US" sz="1600" dirty="0" smtClean="0">
                <a:latin typeface="Arial" panose="020B0604020202020204" pitchFamily="34" charset="0"/>
                <a:cs typeface="Arial" panose="020B0604020202020204" pitchFamily="34" charset="0"/>
              </a:rPr>
              <a:t>Tauranga group President and the Midland </a:t>
            </a:r>
            <a:r>
              <a:rPr lang="en-US" sz="1600" dirty="0">
                <a:latin typeface="Arial" panose="020B0604020202020204" pitchFamily="34" charset="0"/>
                <a:cs typeface="Arial" panose="020B0604020202020204" pitchFamily="34" charset="0"/>
              </a:rPr>
              <a:t>Region President.</a:t>
            </a:r>
          </a:p>
          <a:p>
            <a:pPr>
              <a:spcBef>
                <a:spcPct val="0"/>
              </a:spcBef>
            </a:pPr>
            <a:endParaRPr lang="en-US" sz="1600" dirty="0">
              <a:latin typeface="Arial" panose="020B0604020202020204" pitchFamily="34" charset="0"/>
              <a:cs typeface="Arial" panose="020B0604020202020204" pitchFamily="34" charset="0"/>
            </a:endParaRPr>
          </a:p>
          <a:p>
            <a:pPr>
              <a:spcBef>
                <a:spcPct val="0"/>
              </a:spcBef>
            </a:pPr>
            <a:r>
              <a:rPr lang="en-US" sz="1600" dirty="0">
                <a:latin typeface="Arial" panose="020B0604020202020204" pitchFamily="34" charset="0"/>
                <a:cs typeface="Arial" panose="020B0604020202020204" pitchFamily="34" charset="0"/>
              </a:rPr>
              <a:t>A couple of years ago I made the decision to go flatting and I love it. </a:t>
            </a:r>
          </a:p>
          <a:p>
            <a:pPr>
              <a:spcBef>
                <a:spcPct val="0"/>
              </a:spcBef>
            </a:pPr>
            <a:endParaRPr lang="en-US" sz="1600" dirty="0">
              <a:latin typeface="Arial" panose="020B0604020202020204" pitchFamily="34" charset="0"/>
              <a:cs typeface="Arial" panose="020B0604020202020204" pitchFamily="34" charset="0"/>
            </a:endParaRPr>
          </a:p>
          <a:p>
            <a:pPr>
              <a:spcBef>
                <a:spcPct val="0"/>
              </a:spcBef>
            </a:pPr>
            <a:r>
              <a:rPr lang="en-US" sz="1600" dirty="0">
                <a:latin typeface="Arial" panose="020B0604020202020204" pitchFamily="34" charset="0"/>
                <a:cs typeface="Arial" panose="020B0604020202020204" pitchFamily="34" charset="0"/>
              </a:rPr>
              <a:t>It was an easy decision because I had been thinking about it for about 4 years.  </a:t>
            </a:r>
            <a:r>
              <a:rPr lang="en-US" sz="1600" dirty="0" smtClean="0">
                <a:latin typeface="Arial" panose="020B0604020202020204" pitchFamily="34" charset="0"/>
                <a:cs typeface="Arial" panose="020B0604020202020204" pitchFamily="34" charset="0"/>
              </a:rPr>
              <a:t>I have been in supported living now for over 2 years.</a:t>
            </a:r>
            <a:endParaRPr lang="en-US" sz="1600" dirty="0">
              <a:latin typeface="Arial" panose="020B0604020202020204" pitchFamily="34" charset="0"/>
              <a:cs typeface="Arial" panose="020B0604020202020204" pitchFamily="34" charset="0"/>
            </a:endParaRPr>
          </a:p>
          <a:p>
            <a:pPr>
              <a:spcBef>
                <a:spcPct val="0"/>
              </a:spcBef>
            </a:pPr>
            <a:endParaRPr lang="en-US" sz="1600" dirty="0">
              <a:latin typeface="Arial" panose="020B0604020202020204" pitchFamily="34" charset="0"/>
              <a:cs typeface="Arial" panose="020B0604020202020204" pitchFamily="34" charset="0"/>
            </a:endParaRPr>
          </a:p>
          <a:p>
            <a:pPr>
              <a:spcBef>
                <a:spcPct val="0"/>
              </a:spcBef>
            </a:pPr>
            <a:r>
              <a:rPr lang="en-US" sz="1600" dirty="0">
                <a:latin typeface="Arial" panose="020B0604020202020204" pitchFamily="34" charset="0"/>
                <a:cs typeface="Arial" panose="020B0604020202020204" pitchFamily="34" charset="0"/>
              </a:rPr>
              <a:t>I didn’t like having staff all the time and I wanted to have my own flat.</a:t>
            </a:r>
          </a:p>
          <a:p>
            <a:pPr>
              <a:spcBef>
                <a:spcPct val="0"/>
              </a:spcBef>
            </a:pPr>
            <a:endParaRPr lang="en-US" sz="1600" dirty="0">
              <a:latin typeface="Arial" panose="020B0604020202020204" pitchFamily="34" charset="0"/>
              <a:cs typeface="Arial" panose="020B0604020202020204" pitchFamily="34" charset="0"/>
            </a:endParaRPr>
          </a:p>
          <a:p>
            <a:pPr>
              <a:spcBef>
                <a:spcPct val="0"/>
              </a:spcBef>
            </a:pPr>
            <a:r>
              <a:rPr lang="en-US" sz="1600" dirty="0">
                <a:latin typeface="Arial" panose="020B0604020202020204" pitchFamily="34" charset="0"/>
                <a:cs typeface="Arial" panose="020B0604020202020204" pitchFamily="34" charset="0"/>
              </a:rPr>
              <a:t>I am also starting to look for work for when my time on the National Committee is up in August next year. I am doing this with the help of </a:t>
            </a:r>
            <a:r>
              <a:rPr lang="en-US" sz="1600" dirty="0" err="1">
                <a:latin typeface="Arial" panose="020B0604020202020204" pitchFamily="34" charset="0"/>
                <a:cs typeface="Arial" panose="020B0604020202020204" pitchFamily="34" charset="0"/>
              </a:rPr>
              <a:t>Workbridge</a:t>
            </a:r>
            <a:r>
              <a:rPr lang="en-US" sz="1600" dirty="0" smtClean="0">
                <a:latin typeface="Arial" panose="020B0604020202020204" pitchFamily="34" charset="0"/>
                <a:cs typeface="Arial" panose="020B0604020202020204" pitchFamily="34" charset="0"/>
              </a:rPr>
              <a:t>.</a:t>
            </a:r>
          </a:p>
          <a:p>
            <a:pPr>
              <a:spcBef>
                <a:spcPct val="0"/>
              </a:spcBef>
            </a:pPr>
            <a:endParaRPr lang="en-US" sz="1600" dirty="0">
              <a:latin typeface="Arial" panose="020B0604020202020204" pitchFamily="34" charset="0"/>
              <a:cs typeface="Arial" panose="020B0604020202020204" pitchFamily="34" charset="0"/>
            </a:endParaRPr>
          </a:p>
          <a:p>
            <a:pPr>
              <a:spcBef>
                <a:spcPct val="0"/>
              </a:spcBef>
            </a:pPr>
            <a:r>
              <a:rPr lang="en-US" sz="1600" dirty="0" smtClean="0">
                <a:latin typeface="Arial" panose="020B0604020202020204" pitchFamily="34" charset="0"/>
                <a:cs typeface="Arial" panose="020B0604020202020204" pitchFamily="34" charset="0"/>
              </a:rPr>
              <a:t>Karaoke and dancing are 2 of my favourite hobbies.</a:t>
            </a:r>
            <a:endParaRPr lang="en-US" sz="1600" dirty="0">
              <a:latin typeface="Arial" panose="020B0604020202020204" pitchFamily="34" charset="0"/>
              <a:cs typeface="Arial" panose="020B0604020202020204" pitchFamily="34" charset="0"/>
            </a:endParaRPr>
          </a:p>
          <a:p>
            <a:pPr>
              <a:spcBef>
                <a:spcPct val="0"/>
              </a:spcBef>
            </a:pPr>
            <a:endParaRPr lang="en-US" sz="1600" dirty="0">
              <a:latin typeface="Arial" panose="020B0604020202020204" pitchFamily="34" charset="0"/>
              <a:cs typeface="Arial" panose="020B0604020202020204" pitchFamily="34" charset="0"/>
            </a:endParaRPr>
          </a:p>
          <a:p>
            <a:pPr>
              <a:spcBef>
                <a:spcPct val="0"/>
              </a:spcBef>
            </a:pPr>
            <a:r>
              <a:rPr lang="en-US" sz="1600" dirty="0">
                <a:latin typeface="Arial" panose="020B0604020202020204" pitchFamily="34" charset="0"/>
                <a:cs typeface="Arial" panose="020B0604020202020204" pitchFamily="34" charset="0"/>
              </a:rPr>
              <a:t> </a:t>
            </a:r>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8B34F0-F75F-4FDA-8903-94D9FAB49A8E}" type="slidenum">
              <a:rPr lang="en-NZ">
                <a:latin typeface="Tahoma" pitchFamily="34" charset="0"/>
              </a:rPr>
              <a:pPr/>
              <a:t>5</a:t>
            </a:fld>
            <a:endParaRPr lang="en-NZ" dirty="0">
              <a:latin typeface="Tahoma" pitchFamily="34" charset="0"/>
            </a:endParaRPr>
          </a:p>
        </p:txBody>
      </p:sp>
    </p:spTree>
    <p:extLst>
      <p:ext uri="{BB962C8B-B14F-4D97-AF65-F5344CB8AC3E}">
        <p14:creationId xmlns:p14="http://schemas.microsoft.com/office/powerpoint/2010/main" val="296021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3296" indent="-273296">
              <a:lnSpc>
                <a:spcPct val="80000"/>
              </a:lnSpc>
              <a:spcBef>
                <a:spcPct val="20000"/>
              </a:spcBef>
              <a:buClr>
                <a:srgbClr val="006600"/>
              </a:buClr>
              <a:buSzPct val="60000"/>
              <a:defRPr/>
            </a:pPr>
            <a:r>
              <a:rPr lang="en-NZ" sz="1600" dirty="0">
                <a:latin typeface="Arial" panose="020B0604020202020204" pitchFamily="34" charset="0"/>
                <a:cs typeface="Arial" panose="020B0604020202020204" pitchFamily="34" charset="0"/>
              </a:rPr>
              <a:t>Today we want to talk about making decisions but first a bit about  our organisation People First. </a:t>
            </a:r>
          </a:p>
          <a:p>
            <a:pPr marL="273296" indent="-273296">
              <a:lnSpc>
                <a:spcPct val="80000"/>
              </a:lnSpc>
              <a:spcBef>
                <a:spcPct val="20000"/>
              </a:spcBef>
              <a:buClr>
                <a:srgbClr val="006600"/>
              </a:buClr>
              <a:buSzPct val="60000"/>
            </a:pPr>
            <a:endParaRPr lang="en-AU" altLang="en-US" sz="1600" dirty="0">
              <a:solidFill>
                <a:srgbClr val="000000"/>
              </a:solidFill>
              <a:latin typeface="Arial" panose="020B0604020202020204" pitchFamily="34" charset="0"/>
              <a:ea typeface="Calibri" pitchFamily="34" charset="0"/>
              <a:cs typeface="Arial" panose="020B0604020202020204" pitchFamily="34" charset="0"/>
            </a:endParaRPr>
          </a:p>
          <a:p>
            <a:pPr marL="273296" indent="-273296">
              <a:lnSpc>
                <a:spcPct val="80000"/>
              </a:lnSpc>
              <a:spcBef>
                <a:spcPct val="20000"/>
              </a:spcBef>
              <a:buClr>
                <a:srgbClr val="006600"/>
              </a:buClr>
              <a:buSzPct val="60000"/>
              <a:buFontTx/>
              <a:buChar char="•"/>
              <a:defRPr/>
            </a:pPr>
            <a:r>
              <a:rPr lang="en-AU" altLang="en-US" sz="1600" dirty="0">
                <a:latin typeface="Arial" panose="020B0604020202020204" pitchFamily="34" charset="0"/>
                <a:cs typeface="Arial" panose="020B0604020202020204" pitchFamily="34" charset="0"/>
              </a:rPr>
              <a:t>People First </a:t>
            </a:r>
            <a:r>
              <a:rPr lang="en-AU" altLang="en-US" sz="1600" dirty="0" smtClean="0">
                <a:latin typeface="Arial" panose="020B0604020202020204" pitchFamily="34" charset="0"/>
                <a:cs typeface="Arial" panose="020B0604020202020204" pitchFamily="34" charset="0"/>
              </a:rPr>
              <a:t>NZ </a:t>
            </a:r>
            <a:r>
              <a:rPr lang="en-AU" altLang="en-US" sz="1600" dirty="0">
                <a:latin typeface="Arial" panose="020B0604020202020204" pitchFamily="34" charset="0"/>
                <a:cs typeface="Arial" panose="020B0604020202020204" pitchFamily="34" charset="0"/>
              </a:rPr>
              <a:t>was started in 1984.</a:t>
            </a:r>
          </a:p>
          <a:p>
            <a:pPr marL="273296" indent="-273296">
              <a:lnSpc>
                <a:spcPct val="80000"/>
              </a:lnSpc>
              <a:spcBef>
                <a:spcPct val="20000"/>
              </a:spcBef>
              <a:buClr>
                <a:srgbClr val="006600"/>
              </a:buClr>
              <a:buSzPct val="60000"/>
              <a:buFontTx/>
              <a:buChar char="•"/>
              <a:defRPr/>
            </a:pPr>
            <a:endParaRPr lang="en-AU" altLang="en-US" sz="1600" dirty="0">
              <a:latin typeface="Arial" panose="020B0604020202020204" pitchFamily="34" charset="0"/>
              <a:cs typeface="Arial" panose="020B0604020202020204" pitchFamily="34" charset="0"/>
            </a:endParaRPr>
          </a:p>
          <a:p>
            <a:pPr marL="273296" indent="-273296">
              <a:lnSpc>
                <a:spcPct val="80000"/>
              </a:lnSpc>
              <a:spcBef>
                <a:spcPct val="20000"/>
              </a:spcBef>
              <a:buClr>
                <a:srgbClr val="006600"/>
              </a:buClr>
              <a:buSzPct val="60000"/>
              <a:buFontTx/>
              <a:buChar char="•"/>
            </a:pPr>
            <a:r>
              <a:rPr lang="en-AU" altLang="en-US" sz="1600" dirty="0">
                <a:solidFill>
                  <a:srgbClr val="000000"/>
                </a:solidFill>
                <a:latin typeface="Arial" panose="020B0604020202020204" pitchFamily="34" charset="0"/>
                <a:ea typeface="Calibri" pitchFamily="34" charset="0"/>
                <a:cs typeface="Arial" panose="020B0604020202020204" pitchFamily="34" charset="0"/>
              </a:rPr>
              <a:t>It was supported by IHC for the first 20 years.</a:t>
            </a:r>
          </a:p>
          <a:p>
            <a:pPr marL="273296" indent="-273296">
              <a:lnSpc>
                <a:spcPct val="80000"/>
              </a:lnSpc>
              <a:spcBef>
                <a:spcPct val="20000"/>
              </a:spcBef>
              <a:buClr>
                <a:srgbClr val="006600"/>
              </a:buClr>
              <a:buSzPct val="60000"/>
              <a:buFontTx/>
              <a:buChar char="•"/>
            </a:pPr>
            <a:endParaRPr lang="en-AU" altLang="en-US" sz="1600" dirty="0">
              <a:solidFill>
                <a:srgbClr val="000000"/>
              </a:solidFill>
              <a:latin typeface="Arial" panose="020B0604020202020204" pitchFamily="34" charset="0"/>
              <a:ea typeface="Calibri" pitchFamily="34" charset="0"/>
              <a:cs typeface="Arial" panose="020B0604020202020204" pitchFamily="34" charset="0"/>
            </a:endParaRPr>
          </a:p>
          <a:p>
            <a:pPr marL="273296" indent="-273296">
              <a:lnSpc>
                <a:spcPct val="80000"/>
              </a:lnSpc>
              <a:spcBef>
                <a:spcPct val="20000"/>
              </a:spcBef>
              <a:buClr>
                <a:srgbClr val="006600"/>
              </a:buClr>
              <a:buSzPct val="60000"/>
              <a:buFontTx/>
              <a:buChar char="•"/>
            </a:pPr>
            <a:r>
              <a:rPr lang="en-AU" altLang="en-US" sz="1600" dirty="0">
                <a:solidFill>
                  <a:srgbClr val="000000"/>
                </a:solidFill>
                <a:latin typeface="Arial" panose="020B0604020202020204" pitchFamily="34" charset="0"/>
                <a:ea typeface="Calibri" pitchFamily="34" charset="0"/>
                <a:cs typeface="Arial" panose="020B0604020202020204" pitchFamily="34" charset="0"/>
              </a:rPr>
              <a:t>This is our old logo.</a:t>
            </a:r>
          </a:p>
          <a:p>
            <a:endParaRPr lang="en-NZ"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2DF1770-8D78-4DA8-83B0-9AE2EFAA5F66}" type="slidenum">
              <a:rPr lang="en-NZ" smtClean="0"/>
              <a:pPr/>
              <a:t>6</a:t>
            </a:fld>
            <a:endParaRPr lang="en-NZ" dirty="0"/>
          </a:p>
        </p:txBody>
      </p:sp>
    </p:spTree>
    <p:extLst>
      <p:ext uri="{BB962C8B-B14F-4D97-AF65-F5344CB8AC3E}">
        <p14:creationId xmlns:p14="http://schemas.microsoft.com/office/powerpoint/2010/main" val="3261896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600" dirty="0" smtClean="0">
                <a:latin typeface="Arial" panose="020B0604020202020204" pitchFamily="34" charset="0"/>
                <a:cs typeface="Arial" panose="020B0604020202020204" pitchFamily="34" charset="0"/>
              </a:rPr>
              <a:t>Since </a:t>
            </a:r>
            <a:r>
              <a:rPr lang="en-NZ" sz="1600" dirty="0">
                <a:latin typeface="Arial" panose="020B0604020202020204" pitchFamily="34" charset="0"/>
                <a:cs typeface="Arial" panose="020B0604020202020204" pitchFamily="34" charset="0"/>
              </a:rPr>
              <a:t>2003 </a:t>
            </a:r>
            <a:r>
              <a:rPr lang="en-NZ" sz="1600" dirty="0" smtClean="0">
                <a:latin typeface="Arial" panose="020B0604020202020204" pitchFamily="34" charset="0"/>
                <a:cs typeface="Arial" panose="020B0604020202020204" pitchFamily="34" charset="0"/>
              </a:rPr>
              <a:t>People First has stood on </a:t>
            </a:r>
            <a:r>
              <a:rPr lang="en-NZ" sz="1600" dirty="0">
                <a:latin typeface="Arial" panose="020B0604020202020204" pitchFamily="34" charset="0"/>
                <a:cs typeface="Arial" panose="020B0604020202020204" pitchFamily="34" charset="0"/>
              </a:rPr>
              <a:t>our </a:t>
            </a:r>
            <a:r>
              <a:rPr lang="en-NZ" sz="1600" dirty="0" smtClean="0">
                <a:latin typeface="Arial" panose="020B0604020202020204" pitchFamily="34" charset="0"/>
                <a:cs typeface="Arial" panose="020B0604020202020204" pitchFamily="34" charset="0"/>
              </a:rPr>
              <a:t>own. </a:t>
            </a:r>
          </a:p>
          <a:p>
            <a:endParaRPr lang="en-NZ" sz="1600" dirty="0">
              <a:latin typeface="Arial" panose="020B0604020202020204" pitchFamily="34" charset="0"/>
              <a:cs typeface="Arial" panose="020B0604020202020204" pitchFamily="34" charset="0"/>
            </a:endParaRPr>
          </a:p>
          <a:p>
            <a:r>
              <a:rPr lang="en-NZ" sz="1600" dirty="0" smtClean="0">
                <a:latin typeface="Arial" panose="020B0604020202020204" pitchFamily="34" charset="0"/>
                <a:cs typeface="Arial" panose="020B0604020202020204" pitchFamily="34" charset="0"/>
              </a:rPr>
              <a:t>Now it is the members who lead People First.</a:t>
            </a:r>
            <a:endParaRPr lang="en-NZ" sz="1600" dirty="0">
              <a:latin typeface="Arial" panose="020B0604020202020204" pitchFamily="34" charset="0"/>
              <a:cs typeface="Arial" panose="020B0604020202020204" pitchFamily="34" charset="0"/>
            </a:endParaRPr>
          </a:p>
          <a:p>
            <a:endParaRPr lang="en-NZ" sz="1600" dirty="0">
              <a:latin typeface="Arial" panose="020B0604020202020204" pitchFamily="34" charset="0"/>
              <a:cs typeface="Arial" panose="020B0604020202020204" pitchFamily="34" charset="0"/>
            </a:endParaRPr>
          </a:p>
          <a:p>
            <a:r>
              <a:rPr lang="en-NZ" sz="1600" dirty="0">
                <a:latin typeface="Arial" panose="020B0604020202020204" pitchFamily="34" charset="0"/>
                <a:cs typeface="Arial" panose="020B0604020202020204" pitchFamily="34" charset="0"/>
              </a:rPr>
              <a:t>In 2013 we celebrated being 10 years old.  </a:t>
            </a:r>
          </a:p>
          <a:p>
            <a:endParaRPr lang="en-NZ" sz="1600" dirty="0">
              <a:latin typeface="Arial" panose="020B0604020202020204" pitchFamily="34" charset="0"/>
              <a:cs typeface="Arial" panose="020B0604020202020204" pitchFamily="34" charset="0"/>
            </a:endParaRPr>
          </a:p>
          <a:p>
            <a:r>
              <a:rPr lang="en-NZ" sz="1600" dirty="0">
                <a:latin typeface="Arial" panose="020B0604020202020204" pitchFamily="34" charset="0"/>
                <a:cs typeface="Arial" panose="020B0604020202020204" pitchFamily="34" charset="0"/>
              </a:rPr>
              <a:t>Over the past 13 years we have grown  better and stronger.</a:t>
            </a:r>
          </a:p>
        </p:txBody>
      </p:sp>
      <p:sp>
        <p:nvSpPr>
          <p:cNvPr id="4" name="Slide Number Placeholder 3"/>
          <p:cNvSpPr>
            <a:spLocks noGrp="1"/>
          </p:cNvSpPr>
          <p:nvPr>
            <p:ph type="sldNum" sz="quarter" idx="10"/>
          </p:nvPr>
        </p:nvSpPr>
        <p:spPr/>
        <p:txBody>
          <a:bodyPr/>
          <a:lstStyle/>
          <a:p>
            <a:fld id="{F2DF1770-8D78-4DA8-83B0-9AE2EFAA5F66}" type="slidenum">
              <a:rPr lang="en-NZ" smtClean="0"/>
              <a:pPr/>
              <a:t>7</a:t>
            </a:fld>
            <a:endParaRPr lang="en-NZ" dirty="0"/>
          </a:p>
        </p:txBody>
      </p:sp>
    </p:spTree>
    <p:extLst>
      <p:ext uri="{BB962C8B-B14F-4D97-AF65-F5344CB8AC3E}">
        <p14:creationId xmlns:p14="http://schemas.microsoft.com/office/powerpoint/2010/main" val="1609285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20000"/>
              </a:spcBef>
              <a:buClr>
                <a:srgbClr val="006600"/>
              </a:buClr>
              <a:buSzPct val="60000"/>
            </a:pPr>
            <a:r>
              <a:rPr lang="en-NZ" altLang="en-US" sz="1600" dirty="0">
                <a:solidFill>
                  <a:srgbClr val="000000"/>
                </a:solidFill>
                <a:latin typeface="Arial" panose="020B0604020202020204" pitchFamily="34" charset="0"/>
                <a:ea typeface="Calibri" pitchFamily="34" charset="0"/>
                <a:cs typeface="Arial" panose="020B0604020202020204" pitchFamily="34" charset="0"/>
              </a:rPr>
              <a:t>People First NZ is a Disabled Persons Organisation. </a:t>
            </a:r>
            <a:endParaRPr lang="en-NZ" altLang="en-US" sz="1600" dirty="0" smtClean="0">
              <a:solidFill>
                <a:srgbClr val="000000"/>
              </a:solidFill>
              <a:latin typeface="Arial" panose="020B0604020202020204" pitchFamily="34" charset="0"/>
              <a:ea typeface="Calibri" pitchFamily="34" charset="0"/>
              <a:cs typeface="Arial" panose="020B0604020202020204" pitchFamily="34" charset="0"/>
            </a:endParaRPr>
          </a:p>
          <a:p>
            <a:pPr>
              <a:lnSpc>
                <a:spcPct val="80000"/>
              </a:lnSpc>
              <a:spcBef>
                <a:spcPct val="20000"/>
              </a:spcBef>
              <a:buClr>
                <a:srgbClr val="006600"/>
              </a:buClr>
              <a:buSzPct val="60000"/>
            </a:pPr>
            <a:endParaRPr lang="en-NZ" altLang="en-US" sz="1600" dirty="0">
              <a:solidFill>
                <a:srgbClr val="000000"/>
              </a:solidFill>
              <a:latin typeface="Arial" panose="020B0604020202020204" pitchFamily="34" charset="0"/>
              <a:ea typeface="Calibri" pitchFamily="34" charset="0"/>
              <a:cs typeface="Arial" panose="020B0604020202020204" pitchFamily="34" charset="0"/>
            </a:endParaRPr>
          </a:p>
          <a:p>
            <a:pPr>
              <a:lnSpc>
                <a:spcPct val="80000"/>
              </a:lnSpc>
              <a:spcBef>
                <a:spcPct val="20000"/>
              </a:spcBef>
              <a:buClr>
                <a:srgbClr val="006600"/>
              </a:buClr>
              <a:buSzPct val="60000"/>
            </a:pPr>
            <a:r>
              <a:rPr lang="en-NZ" altLang="en-US" sz="1600" dirty="0" smtClean="0">
                <a:solidFill>
                  <a:srgbClr val="000000"/>
                </a:solidFill>
                <a:latin typeface="Arial" panose="020B0604020202020204" pitchFamily="34" charset="0"/>
                <a:ea typeface="Calibri" pitchFamily="34" charset="0"/>
                <a:cs typeface="Arial" panose="020B0604020202020204" pitchFamily="34" charset="0"/>
              </a:rPr>
              <a:t>You </a:t>
            </a:r>
            <a:r>
              <a:rPr lang="en-NZ" altLang="en-US" sz="1600" dirty="0">
                <a:solidFill>
                  <a:srgbClr val="000000"/>
                </a:solidFill>
                <a:latin typeface="Arial" panose="020B0604020202020204" pitchFamily="34" charset="0"/>
                <a:ea typeface="Calibri" pitchFamily="34" charset="0"/>
                <a:cs typeface="Arial" panose="020B0604020202020204" pitchFamily="34" charset="0"/>
              </a:rPr>
              <a:t>can also say a </a:t>
            </a:r>
            <a:r>
              <a:rPr lang="en-NZ" altLang="en-US" sz="1600" b="1" dirty="0">
                <a:solidFill>
                  <a:srgbClr val="000000"/>
                </a:solidFill>
                <a:latin typeface="Arial" panose="020B0604020202020204" pitchFamily="34" charset="0"/>
                <a:ea typeface="Calibri" pitchFamily="34" charset="0"/>
                <a:cs typeface="Arial" panose="020B0604020202020204" pitchFamily="34" charset="0"/>
              </a:rPr>
              <a:t>DPO</a:t>
            </a:r>
            <a:r>
              <a:rPr lang="en-NZ" altLang="en-US" sz="1600" dirty="0">
                <a:solidFill>
                  <a:srgbClr val="000000"/>
                </a:solidFill>
                <a:latin typeface="Arial" panose="020B0604020202020204" pitchFamily="34" charset="0"/>
                <a:ea typeface="Calibri" pitchFamily="34" charset="0"/>
                <a:cs typeface="Arial" panose="020B0604020202020204" pitchFamily="34" charset="0"/>
              </a:rPr>
              <a:t>.  </a:t>
            </a:r>
          </a:p>
          <a:p>
            <a:pPr marL="273296" indent="-273296">
              <a:lnSpc>
                <a:spcPct val="80000"/>
              </a:lnSpc>
              <a:spcBef>
                <a:spcPct val="20000"/>
              </a:spcBef>
              <a:buClr>
                <a:srgbClr val="006600"/>
              </a:buClr>
              <a:buSzPct val="60000"/>
              <a:buFontTx/>
              <a:buChar char="•"/>
            </a:pPr>
            <a:endParaRPr lang="en-NZ" altLang="en-US" sz="1600" dirty="0">
              <a:solidFill>
                <a:srgbClr val="000000"/>
              </a:solidFill>
              <a:latin typeface="Arial" panose="020B0604020202020204" pitchFamily="34" charset="0"/>
              <a:ea typeface="Calibri" pitchFamily="34" charset="0"/>
              <a:cs typeface="Arial" panose="020B0604020202020204" pitchFamily="34" charset="0"/>
            </a:endParaRPr>
          </a:p>
          <a:p>
            <a:pPr>
              <a:lnSpc>
                <a:spcPct val="80000"/>
              </a:lnSpc>
              <a:spcBef>
                <a:spcPct val="20000"/>
              </a:spcBef>
              <a:buClr>
                <a:srgbClr val="006600"/>
              </a:buClr>
              <a:buSzPct val="60000"/>
            </a:pPr>
            <a:r>
              <a:rPr lang="en-NZ" altLang="en-US" sz="1600" dirty="0">
                <a:solidFill>
                  <a:srgbClr val="000000"/>
                </a:solidFill>
                <a:latin typeface="Arial" panose="020B0604020202020204" pitchFamily="34" charset="0"/>
                <a:ea typeface="Calibri" pitchFamily="34" charset="0"/>
                <a:cs typeface="Arial" panose="020B0604020202020204" pitchFamily="34" charset="0"/>
              </a:rPr>
              <a:t>This means People First is here to make sure the voice of people with learning disability is </a:t>
            </a:r>
            <a:r>
              <a:rPr lang="en-NZ" altLang="en-US" sz="1600" dirty="0" smtClean="0">
                <a:solidFill>
                  <a:srgbClr val="000000"/>
                </a:solidFill>
                <a:latin typeface="Arial" panose="020B0604020202020204" pitchFamily="34" charset="0"/>
                <a:ea typeface="Calibri" pitchFamily="34" charset="0"/>
                <a:cs typeface="Arial" panose="020B0604020202020204" pitchFamily="34" charset="0"/>
              </a:rPr>
              <a:t>heard.</a:t>
            </a:r>
            <a:endParaRPr lang="en-NZ" altLang="en-US" sz="1600" dirty="0">
              <a:solidFill>
                <a:srgbClr val="000000"/>
              </a:solidFill>
              <a:latin typeface="Arial" panose="020B0604020202020204" pitchFamily="34" charset="0"/>
              <a:ea typeface="Calibri" pitchFamily="34" charset="0"/>
              <a:cs typeface="Arial" panose="020B0604020202020204" pitchFamily="34" charset="0"/>
            </a:endParaRPr>
          </a:p>
          <a:p>
            <a:pPr marL="273296" indent="-273296">
              <a:lnSpc>
                <a:spcPct val="80000"/>
              </a:lnSpc>
              <a:spcBef>
                <a:spcPct val="20000"/>
              </a:spcBef>
              <a:buClr>
                <a:srgbClr val="006600"/>
              </a:buClr>
              <a:buSzPct val="60000"/>
            </a:pPr>
            <a:endParaRPr lang="en-NZ" altLang="en-US" sz="1600" dirty="0">
              <a:solidFill>
                <a:srgbClr val="000000"/>
              </a:solidFill>
              <a:latin typeface="Arial" panose="020B0604020202020204" pitchFamily="34" charset="0"/>
              <a:ea typeface="Calibri" pitchFamily="34" charset="0"/>
              <a:cs typeface="Arial" panose="020B0604020202020204" pitchFamily="34" charset="0"/>
            </a:endParaRPr>
          </a:p>
          <a:p>
            <a:pPr>
              <a:lnSpc>
                <a:spcPct val="80000"/>
              </a:lnSpc>
              <a:spcBef>
                <a:spcPct val="20000"/>
              </a:spcBef>
              <a:buClr>
                <a:srgbClr val="006600"/>
              </a:buClr>
              <a:buSzPct val="60000"/>
            </a:pPr>
            <a:r>
              <a:rPr lang="en-NZ" altLang="en-US" sz="1600" dirty="0">
                <a:solidFill>
                  <a:srgbClr val="000000"/>
                </a:solidFill>
                <a:latin typeface="Arial" panose="020B0604020202020204" pitchFamily="34" charset="0"/>
                <a:ea typeface="Calibri" pitchFamily="34" charset="0"/>
                <a:cs typeface="Arial" panose="020B0604020202020204" pitchFamily="34" charset="0"/>
              </a:rPr>
              <a:t>It is </a:t>
            </a:r>
            <a:r>
              <a:rPr lang="en-NZ" altLang="en-US" sz="1600" dirty="0" smtClean="0">
                <a:solidFill>
                  <a:srgbClr val="000000"/>
                </a:solidFill>
                <a:latin typeface="Arial" panose="020B0604020202020204" pitchFamily="34" charset="0"/>
                <a:ea typeface="Calibri" pitchFamily="34" charset="0"/>
                <a:cs typeface="Arial" panose="020B0604020202020204" pitchFamily="34" charset="0"/>
              </a:rPr>
              <a:t>a </a:t>
            </a:r>
            <a:r>
              <a:rPr lang="en-NZ" altLang="en-US" sz="1600" dirty="0">
                <a:solidFill>
                  <a:srgbClr val="000000"/>
                </a:solidFill>
                <a:latin typeface="Arial" panose="020B0604020202020204" pitchFamily="34" charset="0"/>
                <a:ea typeface="Calibri" pitchFamily="34" charset="0"/>
                <a:cs typeface="Arial" panose="020B0604020202020204" pitchFamily="34" charset="0"/>
              </a:rPr>
              <a:t>self advocacy organisation led by and for people with learning disability.</a:t>
            </a:r>
          </a:p>
          <a:p>
            <a:pPr marL="273296" indent="-273296">
              <a:lnSpc>
                <a:spcPct val="80000"/>
              </a:lnSpc>
              <a:spcBef>
                <a:spcPct val="20000"/>
              </a:spcBef>
              <a:buClr>
                <a:srgbClr val="006600"/>
              </a:buClr>
              <a:buSzPct val="60000"/>
              <a:buFont typeface="Wingdings" pitchFamily="2" charset="2"/>
              <a:buChar char="n"/>
            </a:pPr>
            <a:endParaRPr lang="en-NZ" altLang="en-US" sz="1600" dirty="0">
              <a:solidFill>
                <a:srgbClr val="000000"/>
              </a:solidFill>
              <a:latin typeface="Arial" panose="020B0604020202020204" pitchFamily="34" charset="0"/>
              <a:ea typeface="Calibri" pitchFamily="34" charset="0"/>
              <a:cs typeface="Arial" panose="020B0604020202020204" pitchFamily="34" charset="0"/>
            </a:endParaRPr>
          </a:p>
          <a:p>
            <a:pPr>
              <a:lnSpc>
                <a:spcPct val="80000"/>
              </a:lnSpc>
              <a:spcBef>
                <a:spcPct val="20000"/>
              </a:spcBef>
              <a:buClr>
                <a:srgbClr val="006600"/>
              </a:buClr>
              <a:buSzPct val="60000"/>
            </a:pPr>
            <a:r>
              <a:rPr lang="en-NZ" altLang="en-US" sz="1600" dirty="0">
                <a:solidFill>
                  <a:srgbClr val="000000"/>
                </a:solidFill>
                <a:latin typeface="Arial" panose="020B0604020202020204" pitchFamily="34" charset="0"/>
                <a:ea typeface="Calibri" pitchFamily="34" charset="0"/>
                <a:cs typeface="Arial" panose="020B0604020202020204" pitchFamily="34" charset="0"/>
              </a:rPr>
              <a:t>W</a:t>
            </a:r>
            <a:r>
              <a:rPr lang="en-NZ" altLang="en-US" sz="1600" dirty="0" smtClean="0">
                <a:solidFill>
                  <a:srgbClr val="000000"/>
                </a:solidFill>
                <a:latin typeface="Arial" panose="020B0604020202020204" pitchFamily="34" charset="0"/>
                <a:ea typeface="Calibri" pitchFamily="34" charset="0"/>
                <a:cs typeface="Arial" panose="020B0604020202020204" pitchFamily="34" charset="0"/>
              </a:rPr>
              <a:t>e </a:t>
            </a:r>
            <a:r>
              <a:rPr lang="en-NZ" altLang="en-US" sz="1600" dirty="0">
                <a:solidFill>
                  <a:srgbClr val="000000"/>
                </a:solidFill>
                <a:latin typeface="Arial" panose="020B0604020202020204" pitchFamily="34" charset="0"/>
                <a:ea typeface="Calibri" pitchFamily="34" charset="0"/>
                <a:cs typeface="Arial" panose="020B0604020202020204" pitchFamily="34" charset="0"/>
              </a:rPr>
              <a:t>have hundreds of members all over New Zealand.</a:t>
            </a:r>
          </a:p>
          <a:p>
            <a:endParaRPr lang="en-NZ"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2DF1770-8D78-4DA8-83B0-9AE2EFAA5F66}" type="slidenum">
              <a:rPr lang="en-NZ" smtClean="0"/>
              <a:pPr/>
              <a:t>8</a:t>
            </a:fld>
            <a:endParaRPr lang="en-NZ" dirty="0"/>
          </a:p>
        </p:txBody>
      </p:sp>
    </p:spTree>
    <p:extLst>
      <p:ext uri="{BB962C8B-B14F-4D97-AF65-F5344CB8AC3E}">
        <p14:creationId xmlns:p14="http://schemas.microsoft.com/office/powerpoint/2010/main" val="827282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812">
              <a:defRPr/>
            </a:pPr>
            <a:r>
              <a:rPr lang="en-NZ" sz="1600" dirty="0">
                <a:latin typeface="Arial" panose="020B0604020202020204" pitchFamily="34" charset="0"/>
                <a:cs typeface="Arial" panose="020B0604020202020204" pitchFamily="34" charset="0"/>
              </a:rPr>
              <a:t>People First NZ assists members to speak up about what we think needs to change to make New Zealand a better place for us to live.</a:t>
            </a:r>
          </a:p>
          <a:p>
            <a:pPr defTabSz="922812">
              <a:defRPr/>
            </a:pPr>
            <a:endParaRPr lang="en-NZ" sz="1600" dirty="0">
              <a:latin typeface="Arial" panose="020B0604020202020204" pitchFamily="34" charset="0"/>
              <a:cs typeface="Arial" panose="020B0604020202020204" pitchFamily="34" charset="0"/>
            </a:endParaRPr>
          </a:p>
          <a:p>
            <a:pPr defTabSz="922812">
              <a:defRPr/>
            </a:pPr>
            <a:r>
              <a:rPr lang="en-NZ" sz="1600" dirty="0">
                <a:latin typeface="Arial" panose="020B0604020202020204" pitchFamily="34" charset="0"/>
                <a:cs typeface="Arial" panose="020B0604020202020204" pitchFamily="34" charset="0"/>
              </a:rPr>
              <a:t>Members get to speak to government officials, to local city councils and politicians.</a:t>
            </a:r>
          </a:p>
          <a:p>
            <a:pPr defTabSz="922812">
              <a:defRPr/>
            </a:pPr>
            <a:endParaRPr lang="en-NZ" sz="1600" dirty="0">
              <a:latin typeface="Arial" panose="020B0604020202020204" pitchFamily="34" charset="0"/>
              <a:cs typeface="Arial" panose="020B0604020202020204" pitchFamily="34" charset="0"/>
            </a:endParaRPr>
          </a:p>
          <a:p>
            <a:pPr defTabSz="922812">
              <a:defRPr/>
            </a:pPr>
            <a:r>
              <a:rPr lang="en-NZ" sz="1600" dirty="0">
                <a:latin typeface="Arial" panose="020B0604020202020204" pitchFamily="34" charset="0"/>
                <a:cs typeface="Arial" panose="020B0604020202020204" pitchFamily="34" charset="0"/>
              </a:rPr>
              <a:t>People First gets lots of requests for members to be on advisory groups, councils and boards.</a:t>
            </a:r>
            <a:endParaRPr lang="en-NZ" sz="1600" baseline="0" dirty="0" smtClean="0">
              <a:latin typeface="Arial" panose="020B0604020202020204" pitchFamily="34" charset="0"/>
              <a:cs typeface="Arial" panose="020B0604020202020204" pitchFamily="34" charset="0"/>
            </a:endParaRPr>
          </a:p>
          <a:p>
            <a:pPr defTabSz="922812">
              <a:defRPr/>
            </a:pPr>
            <a:endParaRPr lang="en-NZ" sz="1600" baseline="0" dirty="0" smtClean="0">
              <a:latin typeface="Arial" panose="020B0604020202020204" pitchFamily="34" charset="0"/>
              <a:cs typeface="Arial" panose="020B0604020202020204" pitchFamily="34" charset="0"/>
            </a:endParaRPr>
          </a:p>
          <a:p>
            <a:pPr defTabSz="922812">
              <a:defRPr/>
            </a:pPr>
            <a:r>
              <a:rPr lang="en-NZ" sz="1600" dirty="0">
                <a:latin typeface="Arial" panose="020B0604020202020204" pitchFamily="34" charset="0"/>
                <a:cs typeface="Arial" panose="020B0604020202020204" pitchFamily="34" charset="0"/>
              </a:rPr>
              <a:t>Being on these groups gives members the chance to: </a:t>
            </a:r>
          </a:p>
          <a:p>
            <a:pPr marL="288379" indent="-288379" defTabSz="922812">
              <a:buFont typeface="Arial" panose="020B0604020202020204" pitchFamily="34" charset="0"/>
              <a:buChar char="•"/>
              <a:defRPr/>
            </a:pPr>
            <a:r>
              <a:rPr lang="en-NZ" sz="1600" dirty="0">
                <a:latin typeface="Arial" panose="020B0604020202020204" pitchFamily="34" charset="0"/>
                <a:cs typeface="Arial" panose="020B0604020202020204" pitchFamily="34" charset="0"/>
              </a:rPr>
              <a:t>speak up and have people listen </a:t>
            </a:r>
          </a:p>
          <a:p>
            <a:pPr marL="288379" indent="-288379" defTabSz="922812">
              <a:buFont typeface="Arial" panose="020B0604020202020204" pitchFamily="34" charset="0"/>
              <a:buChar char="•"/>
              <a:defRPr/>
            </a:pPr>
            <a:r>
              <a:rPr lang="en-NZ" sz="1600" dirty="0">
                <a:latin typeface="Arial" panose="020B0604020202020204" pitchFamily="34" charset="0"/>
                <a:cs typeface="Arial" panose="020B0604020202020204" pitchFamily="34" charset="0"/>
              </a:rPr>
              <a:t>and to give thoughts and ideas to make changes.</a:t>
            </a:r>
          </a:p>
          <a:p>
            <a:pPr defTabSz="922812">
              <a:defRPr/>
            </a:pPr>
            <a:endParaRPr lang="en-NZ" sz="1600" dirty="0">
              <a:latin typeface="Arial" panose="020B0604020202020204" pitchFamily="34" charset="0"/>
              <a:cs typeface="Arial" panose="020B0604020202020204" pitchFamily="34" charset="0"/>
            </a:endParaRPr>
          </a:p>
          <a:p>
            <a:pPr defTabSz="922812">
              <a:defRPr/>
            </a:pPr>
            <a:r>
              <a:rPr lang="en-NZ" sz="1600" dirty="0">
                <a:latin typeface="Arial" panose="020B0604020202020204" pitchFamily="34" charset="0"/>
                <a:cs typeface="Arial" panose="020B0604020202020204" pitchFamily="34" charset="0"/>
              </a:rPr>
              <a:t>Learning to speak up can help us make decisions to make other changes in our lives like moving out of residential services to go flatting with support.</a:t>
            </a:r>
          </a:p>
          <a:p>
            <a:pPr defTabSz="922812">
              <a:defRPr/>
            </a:pPr>
            <a:endParaRPr lang="en-NZ" sz="1600" dirty="0" smtClean="0">
              <a:latin typeface="Arial" panose="020B0604020202020204" pitchFamily="34" charset="0"/>
              <a:cs typeface="Arial" panose="020B0604020202020204" pitchFamily="34" charset="0"/>
            </a:endParaRPr>
          </a:p>
          <a:p>
            <a:endParaRPr lang="en-NZ"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2DF1770-8D78-4DA8-83B0-9AE2EFAA5F66}" type="slidenum">
              <a:rPr lang="en-NZ" smtClean="0"/>
              <a:pPr/>
              <a:t>9</a:t>
            </a:fld>
            <a:endParaRPr lang="en-NZ" dirty="0"/>
          </a:p>
        </p:txBody>
      </p:sp>
    </p:spTree>
    <p:extLst>
      <p:ext uri="{BB962C8B-B14F-4D97-AF65-F5344CB8AC3E}">
        <p14:creationId xmlns:p14="http://schemas.microsoft.com/office/powerpoint/2010/main" val="11102539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18"/>
          <p:cNvSpPr>
            <a:spLocks noChangeArrowheads="1"/>
          </p:cNvSpPr>
          <p:nvPr/>
        </p:nvSpPr>
        <p:spPr bwMode="auto">
          <a:xfrm flipV="1">
            <a:off x="0" y="2348880"/>
            <a:ext cx="9144000" cy="101600"/>
          </a:xfrm>
          <a:prstGeom prst="rect">
            <a:avLst/>
          </a:prstGeom>
          <a:gradFill rotWithShape="0">
            <a:gsLst>
              <a:gs pos="0">
                <a:srgbClr val="009900"/>
              </a:gs>
              <a:gs pos="100000">
                <a:srgbClr val="009900">
                  <a:gamma/>
                  <a:shade val="46275"/>
                  <a:invGamma/>
                </a:srgbClr>
              </a:gs>
            </a:gsLst>
            <a:lin ang="5400000" scaled="1"/>
          </a:gradFill>
          <a:ln w="9525">
            <a:noFill/>
            <a:miter lim="800000"/>
            <a:headEnd/>
            <a:tailEnd/>
          </a:ln>
          <a:effectLst/>
        </p:spPr>
        <p:txBody>
          <a:bodyPr wrap="none" anchor="ctr"/>
          <a:lstStyle/>
          <a:p>
            <a:pPr>
              <a:defRPr/>
            </a:pPr>
            <a:endParaRPr lang="en-NZ"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3808" y="260648"/>
            <a:ext cx="3255424" cy="1368152"/>
          </a:xfrm>
          <a:prstGeom prst="rect">
            <a:avLst/>
          </a:prstGeom>
        </p:spPr>
      </p:pic>
      <p:sp>
        <p:nvSpPr>
          <p:cNvPr id="9" name="Rectangle 16"/>
          <p:cNvSpPr>
            <a:spLocks noGrp="1" noChangeArrowheads="1"/>
          </p:cNvSpPr>
          <p:nvPr>
            <p:ph type="title"/>
          </p:nvPr>
        </p:nvSpPr>
        <p:spPr bwMode="auto">
          <a:xfrm>
            <a:off x="827584" y="1772816"/>
            <a:ext cx="7704856"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2200"/>
            </a:lvl1pPr>
          </a:lstStyle>
          <a:p>
            <a:pPr lvl="0"/>
            <a:r>
              <a:rPr lang="en-NZ" dirty="0" smtClean="0"/>
              <a:t>People First New Zealand Inc. – </a:t>
            </a:r>
            <a:r>
              <a:rPr lang="en-NZ" dirty="0" err="1" smtClean="0"/>
              <a:t>Ngā</a:t>
            </a:r>
            <a:r>
              <a:rPr lang="en-NZ" dirty="0" smtClean="0"/>
              <a:t> </a:t>
            </a:r>
            <a:r>
              <a:rPr lang="en-NZ" dirty="0" err="1" smtClean="0"/>
              <a:t>Tāngata</a:t>
            </a:r>
            <a:r>
              <a:rPr lang="en-NZ" dirty="0" smtClean="0"/>
              <a:t> </a:t>
            </a:r>
            <a:r>
              <a:rPr lang="en-NZ" dirty="0" err="1" smtClean="0"/>
              <a:t>Tuatahi</a:t>
            </a:r>
            <a:endParaRPr lang="en-NZ" dirty="0" smtClean="0"/>
          </a:p>
        </p:txBody>
      </p:sp>
    </p:spTree>
    <p:extLst>
      <p:ext uri="{BB962C8B-B14F-4D97-AF65-F5344CB8AC3E}">
        <p14:creationId xmlns:p14="http://schemas.microsoft.com/office/powerpoint/2010/main" val="38376443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55776" y="404664"/>
            <a:ext cx="6531075" cy="477837"/>
          </a:xfrm>
          <a:prstGeom prst="rect">
            <a:avLst/>
          </a:prstGeom>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1"/>
          <p:cNvSpPr>
            <a:spLocks noGrp="1" noChangeArrowheads="1"/>
          </p:cNvSpPr>
          <p:nvPr>
            <p:ph type="dt" sz="half" idx="10"/>
          </p:nvPr>
        </p:nvSpPr>
        <p:spPr>
          <a:xfrm>
            <a:off x="611188" y="6237288"/>
            <a:ext cx="1905000" cy="457200"/>
          </a:xfrm>
          <a:prstGeom prst="rect">
            <a:avLst/>
          </a:prstGeom>
          <a:ln/>
        </p:spPr>
        <p:txBody>
          <a:bodyPr/>
          <a:lstStyle>
            <a:lvl1pPr>
              <a:defRPr/>
            </a:lvl1pPr>
          </a:lstStyle>
          <a:p>
            <a:pPr>
              <a:defRPr/>
            </a:pPr>
            <a:endParaRPr lang="en-NZ" dirty="0"/>
          </a:p>
        </p:txBody>
      </p:sp>
      <p:sp>
        <p:nvSpPr>
          <p:cNvPr id="5" name="Rectangle 12"/>
          <p:cNvSpPr>
            <a:spLocks noGrp="1" noChangeArrowheads="1"/>
          </p:cNvSpPr>
          <p:nvPr>
            <p:ph type="ftr" sz="quarter" idx="11"/>
          </p:nvPr>
        </p:nvSpPr>
        <p:spPr>
          <a:xfrm>
            <a:off x="3059113" y="6237288"/>
            <a:ext cx="2895600" cy="457200"/>
          </a:xfrm>
          <a:prstGeom prst="rect">
            <a:avLst/>
          </a:prstGeom>
          <a:ln/>
        </p:spPr>
        <p:txBody>
          <a:bodyPr/>
          <a:lstStyle>
            <a:lvl1pPr>
              <a:defRPr/>
            </a:lvl1pPr>
          </a:lstStyle>
          <a:p>
            <a:pPr>
              <a:defRPr/>
            </a:pPr>
            <a:endParaRPr lang="en-NZ" dirty="0"/>
          </a:p>
        </p:txBody>
      </p:sp>
      <p:sp>
        <p:nvSpPr>
          <p:cNvPr id="6" name="Rectangle 13"/>
          <p:cNvSpPr>
            <a:spLocks noGrp="1" noChangeArrowheads="1"/>
          </p:cNvSpPr>
          <p:nvPr>
            <p:ph type="sldNum" sz="quarter" idx="12"/>
          </p:nvPr>
        </p:nvSpPr>
        <p:spPr>
          <a:ln/>
        </p:spPr>
        <p:txBody>
          <a:bodyPr/>
          <a:lstStyle>
            <a:lvl1pPr>
              <a:defRPr/>
            </a:lvl1pPr>
          </a:lstStyle>
          <a:p>
            <a:pPr>
              <a:defRPr/>
            </a:pPr>
            <a:fld id="{890D028F-D868-4CE9-B873-205C0399011D}" type="slidenum">
              <a:rPr lang="en-NZ"/>
              <a:pPr>
                <a:defRPr/>
              </a:pPr>
              <a:t>‹#›</a:t>
            </a:fld>
            <a:endParaRPr lang="en-NZ" dirty="0"/>
          </a:p>
        </p:txBody>
      </p:sp>
    </p:spTree>
    <p:extLst>
      <p:ext uri="{BB962C8B-B14F-4D97-AF65-F5344CB8AC3E}">
        <p14:creationId xmlns:p14="http://schemas.microsoft.com/office/powerpoint/2010/main" val="292733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1650" y="214313"/>
            <a:ext cx="2103438" cy="5918200"/>
          </a:xfrm>
          <a:prstGeom prst="rect">
            <a:avLst/>
          </a:prstGeo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539750" y="214313"/>
            <a:ext cx="6159500"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1"/>
          <p:cNvSpPr>
            <a:spLocks noGrp="1" noChangeArrowheads="1"/>
          </p:cNvSpPr>
          <p:nvPr>
            <p:ph type="dt" sz="half" idx="10"/>
          </p:nvPr>
        </p:nvSpPr>
        <p:spPr>
          <a:xfrm>
            <a:off x="611188" y="6237288"/>
            <a:ext cx="1905000" cy="457200"/>
          </a:xfrm>
          <a:prstGeom prst="rect">
            <a:avLst/>
          </a:prstGeom>
          <a:ln/>
        </p:spPr>
        <p:txBody>
          <a:bodyPr/>
          <a:lstStyle>
            <a:lvl1pPr>
              <a:defRPr/>
            </a:lvl1pPr>
          </a:lstStyle>
          <a:p>
            <a:pPr>
              <a:defRPr/>
            </a:pPr>
            <a:endParaRPr lang="en-NZ" dirty="0"/>
          </a:p>
        </p:txBody>
      </p:sp>
      <p:sp>
        <p:nvSpPr>
          <p:cNvPr id="5" name="Rectangle 12"/>
          <p:cNvSpPr>
            <a:spLocks noGrp="1" noChangeArrowheads="1"/>
          </p:cNvSpPr>
          <p:nvPr>
            <p:ph type="ftr" sz="quarter" idx="11"/>
          </p:nvPr>
        </p:nvSpPr>
        <p:spPr>
          <a:xfrm>
            <a:off x="3059113" y="6237288"/>
            <a:ext cx="2895600" cy="457200"/>
          </a:xfrm>
          <a:prstGeom prst="rect">
            <a:avLst/>
          </a:prstGeom>
          <a:ln/>
        </p:spPr>
        <p:txBody>
          <a:bodyPr/>
          <a:lstStyle>
            <a:lvl1pPr>
              <a:defRPr/>
            </a:lvl1pPr>
          </a:lstStyle>
          <a:p>
            <a:pPr>
              <a:defRPr/>
            </a:pPr>
            <a:endParaRPr lang="en-NZ" dirty="0"/>
          </a:p>
        </p:txBody>
      </p:sp>
      <p:sp>
        <p:nvSpPr>
          <p:cNvPr id="6" name="Rectangle 13"/>
          <p:cNvSpPr>
            <a:spLocks noGrp="1" noChangeArrowheads="1"/>
          </p:cNvSpPr>
          <p:nvPr>
            <p:ph type="sldNum" sz="quarter" idx="12"/>
          </p:nvPr>
        </p:nvSpPr>
        <p:spPr>
          <a:ln/>
        </p:spPr>
        <p:txBody>
          <a:bodyPr/>
          <a:lstStyle>
            <a:lvl1pPr>
              <a:defRPr/>
            </a:lvl1pPr>
          </a:lstStyle>
          <a:p>
            <a:pPr>
              <a:defRPr/>
            </a:pPr>
            <a:fld id="{FB76A615-85CE-4A74-9269-86B08F39E970}" type="slidenum">
              <a:rPr lang="en-NZ"/>
              <a:pPr>
                <a:defRPr/>
              </a:pPr>
              <a:t>‹#›</a:t>
            </a:fld>
            <a:endParaRPr lang="en-NZ" dirty="0"/>
          </a:p>
        </p:txBody>
      </p:sp>
    </p:spTree>
    <p:extLst>
      <p:ext uri="{BB962C8B-B14F-4D97-AF65-F5344CB8AC3E}">
        <p14:creationId xmlns:p14="http://schemas.microsoft.com/office/powerpoint/2010/main" val="3695209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55776" y="404664"/>
            <a:ext cx="6531075" cy="477837"/>
          </a:xfrm>
          <a:prstGeom prst="rect">
            <a:avLst/>
          </a:prstGeom>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1"/>
          <p:cNvSpPr>
            <a:spLocks noGrp="1" noChangeArrowheads="1"/>
          </p:cNvSpPr>
          <p:nvPr>
            <p:ph type="dt" sz="half" idx="10"/>
          </p:nvPr>
        </p:nvSpPr>
        <p:spPr>
          <a:xfrm>
            <a:off x="611188" y="6237288"/>
            <a:ext cx="1905000" cy="457200"/>
          </a:xfrm>
          <a:prstGeom prst="rect">
            <a:avLst/>
          </a:prstGeom>
          <a:ln/>
        </p:spPr>
        <p:txBody>
          <a:bodyPr/>
          <a:lstStyle>
            <a:lvl1pPr>
              <a:defRPr/>
            </a:lvl1pPr>
          </a:lstStyle>
          <a:p>
            <a:pPr>
              <a:defRPr/>
            </a:pPr>
            <a:endParaRPr lang="en-NZ" dirty="0"/>
          </a:p>
        </p:txBody>
      </p:sp>
      <p:sp>
        <p:nvSpPr>
          <p:cNvPr id="6" name="Rectangle 13"/>
          <p:cNvSpPr>
            <a:spLocks noGrp="1" noChangeArrowheads="1"/>
          </p:cNvSpPr>
          <p:nvPr>
            <p:ph type="sldNum" sz="quarter" idx="12"/>
          </p:nvPr>
        </p:nvSpPr>
        <p:spPr>
          <a:ln/>
        </p:spPr>
        <p:txBody>
          <a:bodyPr/>
          <a:lstStyle>
            <a:lvl1pPr>
              <a:defRPr/>
            </a:lvl1pPr>
          </a:lstStyle>
          <a:p>
            <a:pPr>
              <a:defRPr/>
            </a:pPr>
            <a:fld id="{4B05DA52-F875-4877-BD31-6637371F446C}" type="slidenum">
              <a:rPr lang="en-NZ"/>
              <a:pPr>
                <a:defRPr/>
              </a:pPr>
              <a:t>‹#›</a:t>
            </a:fld>
            <a:endParaRPr lang="en-NZ" dirty="0"/>
          </a:p>
        </p:txBody>
      </p:sp>
    </p:spTree>
    <p:extLst>
      <p:ext uri="{BB962C8B-B14F-4D97-AF65-F5344CB8AC3E}">
        <p14:creationId xmlns:p14="http://schemas.microsoft.com/office/powerpoint/2010/main" val="37134755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xfrm>
            <a:off x="611188" y="6237288"/>
            <a:ext cx="1905000" cy="457200"/>
          </a:xfrm>
          <a:prstGeom prst="rect">
            <a:avLst/>
          </a:prstGeom>
          <a:ln/>
        </p:spPr>
        <p:txBody>
          <a:bodyPr/>
          <a:lstStyle>
            <a:lvl1pPr>
              <a:defRPr/>
            </a:lvl1pPr>
          </a:lstStyle>
          <a:p>
            <a:pPr>
              <a:defRPr/>
            </a:pPr>
            <a:endParaRPr lang="en-NZ" dirty="0"/>
          </a:p>
        </p:txBody>
      </p:sp>
      <p:sp>
        <p:nvSpPr>
          <p:cNvPr id="5" name="Rectangle 12"/>
          <p:cNvSpPr>
            <a:spLocks noGrp="1" noChangeArrowheads="1"/>
          </p:cNvSpPr>
          <p:nvPr>
            <p:ph type="ftr" sz="quarter" idx="11"/>
          </p:nvPr>
        </p:nvSpPr>
        <p:spPr>
          <a:xfrm>
            <a:off x="3059113" y="6237288"/>
            <a:ext cx="2895600" cy="457200"/>
          </a:xfrm>
          <a:prstGeom prst="rect">
            <a:avLst/>
          </a:prstGeom>
          <a:ln/>
        </p:spPr>
        <p:txBody>
          <a:bodyPr/>
          <a:lstStyle>
            <a:lvl1pPr>
              <a:defRPr/>
            </a:lvl1pPr>
          </a:lstStyle>
          <a:p>
            <a:pPr>
              <a:defRPr/>
            </a:pPr>
            <a:endParaRPr lang="en-NZ" dirty="0"/>
          </a:p>
        </p:txBody>
      </p:sp>
      <p:sp>
        <p:nvSpPr>
          <p:cNvPr id="6" name="Rectangle 13"/>
          <p:cNvSpPr>
            <a:spLocks noGrp="1" noChangeArrowheads="1"/>
          </p:cNvSpPr>
          <p:nvPr>
            <p:ph type="sldNum" sz="quarter" idx="12"/>
          </p:nvPr>
        </p:nvSpPr>
        <p:spPr>
          <a:ln/>
        </p:spPr>
        <p:txBody>
          <a:bodyPr/>
          <a:lstStyle>
            <a:lvl1pPr>
              <a:defRPr/>
            </a:lvl1pPr>
          </a:lstStyle>
          <a:p>
            <a:pPr>
              <a:defRPr/>
            </a:pPr>
            <a:fld id="{DE2F0E7F-68CD-422B-A71C-A1DEE87415BA}" type="slidenum">
              <a:rPr lang="en-NZ"/>
              <a:pPr>
                <a:defRPr/>
              </a:pPr>
              <a:t>‹#›</a:t>
            </a:fld>
            <a:endParaRPr lang="en-NZ" dirty="0"/>
          </a:p>
        </p:txBody>
      </p:sp>
    </p:spTree>
    <p:extLst>
      <p:ext uri="{BB962C8B-B14F-4D97-AF65-F5344CB8AC3E}">
        <p14:creationId xmlns:p14="http://schemas.microsoft.com/office/powerpoint/2010/main" val="17275651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55776" y="404664"/>
            <a:ext cx="6531075" cy="477837"/>
          </a:xfrm>
          <a:prstGeom prst="rect">
            <a:avLst/>
          </a:prstGeom>
        </p:spPr>
        <p:txBody>
          <a:bodyPr/>
          <a:lstStyle/>
          <a:p>
            <a:r>
              <a:rPr lang="en-US" smtClean="0"/>
              <a:t>Click to edit Master title style</a:t>
            </a:r>
            <a:endParaRPr lang="en-NZ"/>
          </a:p>
        </p:txBody>
      </p:sp>
      <p:sp>
        <p:nvSpPr>
          <p:cNvPr id="3" name="Content Placeholder 2"/>
          <p:cNvSpPr>
            <a:spLocks noGrp="1"/>
          </p:cNvSpPr>
          <p:nvPr>
            <p:ph sz="half" idx="1"/>
          </p:nvPr>
        </p:nvSpPr>
        <p:spPr>
          <a:xfrm>
            <a:off x="539750" y="1341438"/>
            <a:ext cx="4130675" cy="4791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822825" y="1341438"/>
            <a:ext cx="4132263" cy="4791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11"/>
          <p:cNvSpPr>
            <a:spLocks noGrp="1" noChangeArrowheads="1"/>
          </p:cNvSpPr>
          <p:nvPr>
            <p:ph type="dt" sz="half" idx="10"/>
          </p:nvPr>
        </p:nvSpPr>
        <p:spPr>
          <a:xfrm>
            <a:off x="611188" y="6237288"/>
            <a:ext cx="1905000" cy="457200"/>
          </a:xfrm>
          <a:prstGeom prst="rect">
            <a:avLst/>
          </a:prstGeom>
          <a:ln/>
        </p:spPr>
        <p:txBody>
          <a:bodyPr/>
          <a:lstStyle>
            <a:lvl1pPr>
              <a:defRPr/>
            </a:lvl1pPr>
          </a:lstStyle>
          <a:p>
            <a:pPr>
              <a:defRPr/>
            </a:pPr>
            <a:endParaRPr lang="en-NZ" dirty="0"/>
          </a:p>
        </p:txBody>
      </p:sp>
      <p:sp>
        <p:nvSpPr>
          <p:cNvPr id="6" name="Rectangle 12"/>
          <p:cNvSpPr>
            <a:spLocks noGrp="1" noChangeArrowheads="1"/>
          </p:cNvSpPr>
          <p:nvPr>
            <p:ph type="ftr" sz="quarter" idx="11"/>
          </p:nvPr>
        </p:nvSpPr>
        <p:spPr>
          <a:xfrm>
            <a:off x="3059113" y="6237288"/>
            <a:ext cx="2895600" cy="457200"/>
          </a:xfrm>
          <a:prstGeom prst="rect">
            <a:avLst/>
          </a:prstGeom>
          <a:ln/>
        </p:spPr>
        <p:txBody>
          <a:bodyPr/>
          <a:lstStyle>
            <a:lvl1pPr>
              <a:defRPr/>
            </a:lvl1pPr>
          </a:lstStyle>
          <a:p>
            <a:pPr>
              <a:defRPr/>
            </a:pPr>
            <a:endParaRPr lang="en-NZ" dirty="0"/>
          </a:p>
        </p:txBody>
      </p:sp>
      <p:sp>
        <p:nvSpPr>
          <p:cNvPr id="7" name="Rectangle 13"/>
          <p:cNvSpPr>
            <a:spLocks noGrp="1" noChangeArrowheads="1"/>
          </p:cNvSpPr>
          <p:nvPr>
            <p:ph type="sldNum" sz="quarter" idx="12"/>
          </p:nvPr>
        </p:nvSpPr>
        <p:spPr>
          <a:ln/>
        </p:spPr>
        <p:txBody>
          <a:bodyPr/>
          <a:lstStyle>
            <a:lvl1pPr>
              <a:defRPr/>
            </a:lvl1pPr>
          </a:lstStyle>
          <a:p>
            <a:pPr>
              <a:defRPr/>
            </a:pPr>
            <a:fld id="{F79BB481-BDCB-4E82-9052-7EE907BFCF1A}" type="slidenum">
              <a:rPr lang="en-NZ"/>
              <a:pPr>
                <a:defRPr/>
              </a:pPr>
              <a:t>‹#›</a:t>
            </a:fld>
            <a:endParaRPr lang="en-NZ" dirty="0"/>
          </a:p>
        </p:txBody>
      </p:sp>
    </p:spTree>
    <p:extLst>
      <p:ext uri="{BB962C8B-B14F-4D97-AF65-F5344CB8AC3E}">
        <p14:creationId xmlns:p14="http://schemas.microsoft.com/office/powerpoint/2010/main" val="506338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11"/>
          <p:cNvSpPr>
            <a:spLocks noGrp="1" noChangeArrowheads="1"/>
          </p:cNvSpPr>
          <p:nvPr>
            <p:ph type="dt" sz="half" idx="10"/>
          </p:nvPr>
        </p:nvSpPr>
        <p:spPr>
          <a:xfrm>
            <a:off x="611188" y="6237288"/>
            <a:ext cx="1905000" cy="457200"/>
          </a:xfrm>
          <a:prstGeom prst="rect">
            <a:avLst/>
          </a:prstGeom>
          <a:ln/>
        </p:spPr>
        <p:txBody>
          <a:bodyPr/>
          <a:lstStyle>
            <a:lvl1pPr>
              <a:defRPr/>
            </a:lvl1pPr>
          </a:lstStyle>
          <a:p>
            <a:pPr>
              <a:defRPr/>
            </a:pPr>
            <a:endParaRPr lang="en-NZ" dirty="0"/>
          </a:p>
        </p:txBody>
      </p:sp>
      <p:sp>
        <p:nvSpPr>
          <p:cNvPr id="8" name="Rectangle 12"/>
          <p:cNvSpPr>
            <a:spLocks noGrp="1" noChangeArrowheads="1"/>
          </p:cNvSpPr>
          <p:nvPr>
            <p:ph type="ftr" sz="quarter" idx="11"/>
          </p:nvPr>
        </p:nvSpPr>
        <p:spPr>
          <a:xfrm>
            <a:off x="3059113" y="6237288"/>
            <a:ext cx="2895600" cy="457200"/>
          </a:xfrm>
          <a:prstGeom prst="rect">
            <a:avLst/>
          </a:prstGeom>
          <a:ln/>
        </p:spPr>
        <p:txBody>
          <a:bodyPr/>
          <a:lstStyle>
            <a:lvl1pPr>
              <a:defRPr/>
            </a:lvl1pPr>
          </a:lstStyle>
          <a:p>
            <a:pPr>
              <a:defRPr/>
            </a:pPr>
            <a:endParaRPr lang="en-NZ" dirty="0"/>
          </a:p>
        </p:txBody>
      </p:sp>
      <p:sp>
        <p:nvSpPr>
          <p:cNvPr id="9" name="Rectangle 13"/>
          <p:cNvSpPr>
            <a:spLocks noGrp="1" noChangeArrowheads="1"/>
          </p:cNvSpPr>
          <p:nvPr>
            <p:ph type="sldNum" sz="quarter" idx="12"/>
          </p:nvPr>
        </p:nvSpPr>
        <p:spPr>
          <a:ln/>
        </p:spPr>
        <p:txBody>
          <a:bodyPr/>
          <a:lstStyle>
            <a:lvl1pPr>
              <a:defRPr/>
            </a:lvl1pPr>
          </a:lstStyle>
          <a:p>
            <a:pPr>
              <a:defRPr/>
            </a:pPr>
            <a:fld id="{4D1267DA-EB6C-4882-83E1-7BF4A09C75D9}" type="slidenum">
              <a:rPr lang="en-NZ"/>
              <a:pPr>
                <a:defRPr/>
              </a:pPr>
              <a:t>‹#›</a:t>
            </a:fld>
            <a:endParaRPr lang="en-NZ" dirty="0"/>
          </a:p>
        </p:txBody>
      </p:sp>
    </p:spTree>
    <p:extLst>
      <p:ext uri="{BB962C8B-B14F-4D97-AF65-F5344CB8AC3E}">
        <p14:creationId xmlns:p14="http://schemas.microsoft.com/office/powerpoint/2010/main" val="3564435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55776" y="404664"/>
            <a:ext cx="6531075" cy="477837"/>
          </a:xfrm>
          <a:prstGeom prst="rect">
            <a:avLst/>
          </a:prstGeom>
        </p:spPr>
        <p:txBody>
          <a:bodyPr/>
          <a:lstStyle/>
          <a:p>
            <a:r>
              <a:rPr lang="en-US" smtClean="0"/>
              <a:t>Click to edit Master title style</a:t>
            </a:r>
            <a:endParaRPr lang="en-NZ"/>
          </a:p>
        </p:txBody>
      </p:sp>
      <p:sp>
        <p:nvSpPr>
          <p:cNvPr id="3" name="Rectangle 11"/>
          <p:cNvSpPr>
            <a:spLocks noGrp="1" noChangeArrowheads="1"/>
          </p:cNvSpPr>
          <p:nvPr>
            <p:ph type="dt" sz="half" idx="10"/>
          </p:nvPr>
        </p:nvSpPr>
        <p:spPr>
          <a:xfrm>
            <a:off x="611188" y="6237288"/>
            <a:ext cx="1905000" cy="457200"/>
          </a:xfrm>
          <a:prstGeom prst="rect">
            <a:avLst/>
          </a:prstGeom>
          <a:ln/>
        </p:spPr>
        <p:txBody>
          <a:bodyPr/>
          <a:lstStyle>
            <a:lvl1pPr>
              <a:defRPr/>
            </a:lvl1pPr>
          </a:lstStyle>
          <a:p>
            <a:pPr>
              <a:defRPr/>
            </a:pPr>
            <a:endParaRPr lang="en-NZ" dirty="0"/>
          </a:p>
        </p:txBody>
      </p:sp>
      <p:sp>
        <p:nvSpPr>
          <p:cNvPr id="4" name="Rectangle 12"/>
          <p:cNvSpPr>
            <a:spLocks noGrp="1" noChangeArrowheads="1"/>
          </p:cNvSpPr>
          <p:nvPr>
            <p:ph type="ftr" sz="quarter" idx="11"/>
          </p:nvPr>
        </p:nvSpPr>
        <p:spPr>
          <a:xfrm>
            <a:off x="3059113" y="6237288"/>
            <a:ext cx="2895600" cy="457200"/>
          </a:xfrm>
          <a:prstGeom prst="rect">
            <a:avLst/>
          </a:prstGeom>
          <a:ln/>
        </p:spPr>
        <p:txBody>
          <a:bodyPr/>
          <a:lstStyle>
            <a:lvl1pPr>
              <a:defRPr/>
            </a:lvl1pPr>
          </a:lstStyle>
          <a:p>
            <a:pPr>
              <a:defRPr/>
            </a:pPr>
            <a:endParaRPr lang="en-NZ" dirty="0"/>
          </a:p>
        </p:txBody>
      </p:sp>
      <p:sp>
        <p:nvSpPr>
          <p:cNvPr id="5" name="Rectangle 13"/>
          <p:cNvSpPr>
            <a:spLocks noGrp="1" noChangeArrowheads="1"/>
          </p:cNvSpPr>
          <p:nvPr>
            <p:ph type="sldNum" sz="quarter" idx="12"/>
          </p:nvPr>
        </p:nvSpPr>
        <p:spPr>
          <a:ln/>
        </p:spPr>
        <p:txBody>
          <a:bodyPr/>
          <a:lstStyle>
            <a:lvl1pPr>
              <a:defRPr/>
            </a:lvl1pPr>
          </a:lstStyle>
          <a:p>
            <a:pPr>
              <a:defRPr/>
            </a:pPr>
            <a:fld id="{327656E4-B978-42EE-AF3A-FE4DB86223E2}" type="slidenum">
              <a:rPr lang="en-NZ"/>
              <a:pPr>
                <a:defRPr/>
              </a:pPr>
              <a:t>‹#›</a:t>
            </a:fld>
            <a:endParaRPr lang="en-NZ" dirty="0"/>
          </a:p>
        </p:txBody>
      </p:sp>
    </p:spTree>
    <p:extLst>
      <p:ext uri="{BB962C8B-B14F-4D97-AF65-F5344CB8AC3E}">
        <p14:creationId xmlns:p14="http://schemas.microsoft.com/office/powerpoint/2010/main" val="806251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xfrm>
            <a:off x="611188" y="6237288"/>
            <a:ext cx="1905000" cy="457200"/>
          </a:xfrm>
          <a:prstGeom prst="rect">
            <a:avLst/>
          </a:prstGeom>
          <a:ln/>
        </p:spPr>
        <p:txBody>
          <a:bodyPr/>
          <a:lstStyle>
            <a:lvl1pPr>
              <a:defRPr/>
            </a:lvl1pPr>
          </a:lstStyle>
          <a:p>
            <a:pPr>
              <a:defRPr/>
            </a:pPr>
            <a:endParaRPr lang="en-NZ" dirty="0"/>
          </a:p>
        </p:txBody>
      </p:sp>
      <p:sp>
        <p:nvSpPr>
          <p:cNvPr id="3" name="Rectangle 12"/>
          <p:cNvSpPr>
            <a:spLocks noGrp="1" noChangeArrowheads="1"/>
          </p:cNvSpPr>
          <p:nvPr>
            <p:ph type="ftr" sz="quarter" idx="11"/>
          </p:nvPr>
        </p:nvSpPr>
        <p:spPr>
          <a:xfrm>
            <a:off x="3059113" y="6237288"/>
            <a:ext cx="2895600" cy="457200"/>
          </a:xfrm>
          <a:prstGeom prst="rect">
            <a:avLst/>
          </a:prstGeom>
          <a:ln/>
        </p:spPr>
        <p:txBody>
          <a:bodyPr/>
          <a:lstStyle>
            <a:lvl1pPr>
              <a:defRPr/>
            </a:lvl1pPr>
          </a:lstStyle>
          <a:p>
            <a:pPr>
              <a:defRPr/>
            </a:pPr>
            <a:endParaRPr lang="en-NZ" dirty="0"/>
          </a:p>
        </p:txBody>
      </p:sp>
      <p:sp>
        <p:nvSpPr>
          <p:cNvPr id="4" name="Rectangle 13"/>
          <p:cNvSpPr>
            <a:spLocks noGrp="1" noChangeArrowheads="1"/>
          </p:cNvSpPr>
          <p:nvPr>
            <p:ph type="sldNum" sz="quarter" idx="12"/>
          </p:nvPr>
        </p:nvSpPr>
        <p:spPr>
          <a:ln/>
        </p:spPr>
        <p:txBody>
          <a:bodyPr/>
          <a:lstStyle>
            <a:lvl1pPr>
              <a:defRPr/>
            </a:lvl1pPr>
          </a:lstStyle>
          <a:p>
            <a:pPr>
              <a:defRPr/>
            </a:pPr>
            <a:fld id="{06617A03-9FB2-4562-9B49-2AAB1E30F2A1}" type="slidenum">
              <a:rPr lang="en-NZ"/>
              <a:pPr>
                <a:defRPr/>
              </a:pPr>
              <a:t>‹#›</a:t>
            </a:fld>
            <a:endParaRPr lang="en-NZ" dirty="0"/>
          </a:p>
        </p:txBody>
      </p:sp>
    </p:spTree>
    <p:extLst>
      <p:ext uri="{BB962C8B-B14F-4D97-AF65-F5344CB8AC3E}">
        <p14:creationId xmlns:p14="http://schemas.microsoft.com/office/powerpoint/2010/main" val="4191434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xfrm>
            <a:off x="611188" y="6237288"/>
            <a:ext cx="1905000" cy="457200"/>
          </a:xfrm>
          <a:prstGeom prst="rect">
            <a:avLst/>
          </a:prstGeom>
          <a:ln/>
        </p:spPr>
        <p:txBody>
          <a:bodyPr/>
          <a:lstStyle>
            <a:lvl1pPr>
              <a:defRPr/>
            </a:lvl1pPr>
          </a:lstStyle>
          <a:p>
            <a:pPr>
              <a:defRPr/>
            </a:pPr>
            <a:endParaRPr lang="en-NZ" dirty="0"/>
          </a:p>
        </p:txBody>
      </p:sp>
      <p:sp>
        <p:nvSpPr>
          <p:cNvPr id="6" name="Rectangle 12"/>
          <p:cNvSpPr>
            <a:spLocks noGrp="1" noChangeArrowheads="1"/>
          </p:cNvSpPr>
          <p:nvPr>
            <p:ph type="ftr" sz="quarter" idx="11"/>
          </p:nvPr>
        </p:nvSpPr>
        <p:spPr>
          <a:xfrm>
            <a:off x="3059113" y="6237288"/>
            <a:ext cx="2895600" cy="457200"/>
          </a:xfrm>
          <a:prstGeom prst="rect">
            <a:avLst/>
          </a:prstGeom>
          <a:ln/>
        </p:spPr>
        <p:txBody>
          <a:bodyPr/>
          <a:lstStyle>
            <a:lvl1pPr>
              <a:defRPr/>
            </a:lvl1pPr>
          </a:lstStyle>
          <a:p>
            <a:pPr>
              <a:defRPr/>
            </a:pPr>
            <a:endParaRPr lang="en-NZ" dirty="0"/>
          </a:p>
        </p:txBody>
      </p:sp>
      <p:sp>
        <p:nvSpPr>
          <p:cNvPr id="7" name="Rectangle 13"/>
          <p:cNvSpPr>
            <a:spLocks noGrp="1" noChangeArrowheads="1"/>
          </p:cNvSpPr>
          <p:nvPr>
            <p:ph type="sldNum" sz="quarter" idx="12"/>
          </p:nvPr>
        </p:nvSpPr>
        <p:spPr>
          <a:ln/>
        </p:spPr>
        <p:txBody>
          <a:bodyPr/>
          <a:lstStyle>
            <a:lvl1pPr>
              <a:defRPr/>
            </a:lvl1pPr>
          </a:lstStyle>
          <a:p>
            <a:pPr>
              <a:defRPr/>
            </a:pPr>
            <a:fld id="{B3898B44-706A-4573-A143-FA539EEBDCEE}" type="slidenum">
              <a:rPr lang="en-NZ"/>
              <a:pPr>
                <a:defRPr/>
              </a:pPr>
              <a:t>‹#›</a:t>
            </a:fld>
            <a:endParaRPr lang="en-NZ" dirty="0"/>
          </a:p>
        </p:txBody>
      </p:sp>
    </p:spTree>
    <p:extLst>
      <p:ext uri="{BB962C8B-B14F-4D97-AF65-F5344CB8AC3E}">
        <p14:creationId xmlns:p14="http://schemas.microsoft.com/office/powerpoint/2010/main" val="2997729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NZ"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xfrm>
            <a:off x="611188" y="6237288"/>
            <a:ext cx="1905000" cy="457200"/>
          </a:xfrm>
          <a:prstGeom prst="rect">
            <a:avLst/>
          </a:prstGeom>
          <a:ln/>
        </p:spPr>
        <p:txBody>
          <a:bodyPr/>
          <a:lstStyle>
            <a:lvl1pPr>
              <a:defRPr/>
            </a:lvl1pPr>
          </a:lstStyle>
          <a:p>
            <a:pPr>
              <a:defRPr/>
            </a:pPr>
            <a:endParaRPr lang="en-NZ" dirty="0"/>
          </a:p>
        </p:txBody>
      </p:sp>
      <p:sp>
        <p:nvSpPr>
          <p:cNvPr id="6" name="Rectangle 12"/>
          <p:cNvSpPr>
            <a:spLocks noGrp="1" noChangeArrowheads="1"/>
          </p:cNvSpPr>
          <p:nvPr>
            <p:ph type="ftr" sz="quarter" idx="11"/>
          </p:nvPr>
        </p:nvSpPr>
        <p:spPr>
          <a:xfrm>
            <a:off x="3059113" y="6237288"/>
            <a:ext cx="2895600" cy="457200"/>
          </a:xfrm>
          <a:prstGeom prst="rect">
            <a:avLst/>
          </a:prstGeom>
          <a:ln/>
        </p:spPr>
        <p:txBody>
          <a:bodyPr/>
          <a:lstStyle>
            <a:lvl1pPr>
              <a:defRPr/>
            </a:lvl1pPr>
          </a:lstStyle>
          <a:p>
            <a:pPr>
              <a:defRPr/>
            </a:pPr>
            <a:endParaRPr lang="en-NZ" dirty="0"/>
          </a:p>
        </p:txBody>
      </p:sp>
      <p:sp>
        <p:nvSpPr>
          <p:cNvPr id="7" name="Rectangle 13"/>
          <p:cNvSpPr>
            <a:spLocks noGrp="1" noChangeArrowheads="1"/>
          </p:cNvSpPr>
          <p:nvPr>
            <p:ph type="sldNum" sz="quarter" idx="12"/>
          </p:nvPr>
        </p:nvSpPr>
        <p:spPr>
          <a:ln/>
        </p:spPr>
        <p:txBody>
          <a:bodyPr/>
          <a:lstStyle>
            <a:lvl1pPr>
              <a:defRPr/>
            </a:lvl1pPr>
          </a:lstStyle>
          <a:p>
            <a:pPr>
              <a:defRPr/>
            </a:pPr>
            <a:fld id="{B8D45E81-14EC-4203-928A-795146A2617F}" type="slidenum">
              <a:rPr lang="en-NZ"/>
              <a:pPr>
                <a:defRPr/>
              </a:pPr>
              <a:t>‹#›</a:t>
            </a:fld>
            <a:endParaRPr lang="en-NZ" dirty="0"/>
          </a:p>
        </p:txBody>
      </p:sp>
    </p:spTree>
    <p:extLst>
      <p:ext uri="{BB962C8B-B14F-4D97-AF65-F5344CB8AC3E}">
        <p14:creationId xmlns:p14="http://schemas.microsoft.com/office/powerpoint/2010/main" val="2301580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10"/>
          <p:cNvSpPr>
            <a:spLocks noGrp="1" noChangeArrowheads="1"/>
          </p:cNvSpPr>
          <p:nvPr>
            <p:ph type="body" idx="1"/>
          </p:nvPr>
        </p:nvSpPr>
        <p:spPr bwMode="auto">
          <a:xfrm>
            <a:off x="539750" y="1341438"/>
            <a:ext cx="8415338"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smtClean="0"/>
          </a:p>
        </p:txBody>
      </p:sp>
      <p:sp>
        <p:nvSpPr>
          <p:cNvPr id="80909" name="Rectangle 13"/>
          <p:cNvSpPr>
            <a:spLocks noGrp="1" noChangeArrowheads="1"/>
          </p:cNvSpPr>
          <p:nvPr>
            <p:ph type="sldNum" sz="quarter" idx="4"/>
          </p:nvPr>
        </p:nvSpPr>
        <p:spPr bwMode="auto">
          <a:xfrm>
            <a:off x="3563888" y="6237312"/>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02C67F19-F0BE-4C96-AE7F-BAC93589E670}" type="slidenum">
              <a:rPr lang="en-NZ"/>
              <a:pPr>
                <a:defRPr/>
              </a:pPr>
              <a:t>‹#›</a:t>
            </a:fld>
            <a:endParaRPr lang="en-NZ" dirty="0"/>
          </a:p>
        </p:txBody>
      </p:sp>
      <p:sp>
        <p:nvSpPr>
          <p:cNvPr id="80914" name="Rectangle 18"/>
          <p:cNvSpPr>
            <a:spLocks noChangeArrowheads="1"/>
          </p:cNvSpPr>
          <p:nvPr/>
        </p:nvSpPr>
        <p:spPr bwMode="auto">
          <a:xfrm flipV="1">
            <a:off x="107505" y="1052736"/>
            <a:ext cx="8979346" cy="101600"/>
          </a:xfrm>
          <a:prstGeom prst="rect">
            <a:avLst/>
          </a:prstGeom>
          <a:gradFill rotWithShape="0">
            <a:gsLst>
              <a:gs pos="0">
                <a:srgbClr val="009900"/>
              </a:gs>
              <a:gs pos="100000">
                <a:srgbClr val="009900">
                  <a:gamma/>
                  <a:shade val="46275"/>
                  <a:invGamma/>
                </a:srgbClr>
              </a:gs>
            </a:gsLst>
            <a:lin ang="5400000" scaled="1"/>
          </a:gradFill>
          <a:ln w="9525">
            <a:noFill/>
            <a:miter lim="800000"/>
            <a:headEnd/>
            <a:tailEnd/>
          </a:ln>
          <a:effectLst/>
        </p:spPr>
        <p:txBody>
          <a:bodyPr wrap="none" anchor="ctr"/>
          <a:lstStyle/>
          <a:p>
            <a:pPr>
              <a:defRPr/>
            </a:pPr>
            <a:endParaRPr lang="en-NZ" dirty="0"/>
          </a:p>
        </p:txBody>
      </p:sp>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3675" y="70222"/>
            <a:ext cx="2239470" cy="941179"/>
          </a:xfrm>
          <a:prstGeom prst="rect">
            <a:avLst/>
          </a:prstGeom>
        </p:spPr>
      </p:pic>
    </p:spTree>
  </p:cSld>
  <p:clrMap bg1="lt1" tx1="dk1" bg2="lt2" tx2="dk2" accent1="accent1" accent2="accent2" accent3="accent3" accent4="accent4" accent5="accent5" accent6="accent6" hlink="hlink" folHlink="folHlink"/>
  <p:sldLayoutIdLst>
    <p:sldLayoutId id="2147483678"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1800" b="1">
          <a:solidFill>
            <a:srgbClr val="006600"/>
          </a:solidFill>
          <a:latin typeface="+mj-lt"/>
          <a:ea typeface="+mj-ea"/>
          <a:cs typeface="+mj-cs"/>
        </a:defRPr>
      </a:lvl1pPr>
      <a:lvl2pPr algn="l" rtl="0" eaLnBrk="1" fontAlgn="base" hangingPunct="1">
        <a:spcBef>
          <a:spcPct val="0"/>
        </a:spcBef>
        <a:spcAft>
          <a:spcPct val="0"/>
        </a:spcAft>
        <a:defRPr sz="4400">
          <a:solidFill>
            <a:schemeClr val="tx2"/>
          </a:solidFill>
          <a:latin typeface="Tahoma" charset="0"/>
        </a:defRPr>
      </a:lvl2pPr>
      <a:lvl3pPr algn="l" rtl="0" eaLnBrk="1" fontAlgn="base" hangingPunct="1">
        <a:spcBef>
          <a:spcPct val="0"/>
        </a:spcBef>
        <a:spcAft>
          <a:spcPct val="0"/>
        </a:spcAft>
        <a:defRPr sz="4400">
          <a:solidFill>
            <a:schemeClr val="tx2"/>
          </a:solidFill>
          <a:latin typeface="Tahoma" charset="0"/>
        </a:defRPr>
      </a:lvl3pPr>
      <a:lvl4pPr algn="l" rtl="0" eaLnBrk="1" fontAlgn="base" hangingPunct="1">
        <a:spcBef>
          <a:spcPct val="0"/>
        </a:spcBef>
        <a:spcAft>
          <a:spcPct val="0"/>
        </a:spcAft>
        <a:defRPr sz="4400">
          <a:solidFill>
            <a:schemeClr val="tx2"/>
          </a:solidFill>
          <a:latin typeface="Tahoma" charset="0"/>
        </a:defRPr>
      </a:lvl4pPr>
      <a:lvl5pPr algn="l" rtl="0" eaLnBrk="1" fontAlgn="base" hangingPunct="1">
        <a:spcBef>
          <a:spcPct val="0"/>
        </a:spcBef>
        <a:spcAft>
          <a:spcPct val="0"/>
        </a:spcAft>
        <a:defRPr sz="4400">
          <a:solidFill>
            <a:schemeClr val="tx2"/>
          </a:solidFill>
          <a:latin typeface="Tahoma" charset="0"/>
        </a:defRPr>
      </a:lvl5pPr>
      <a:lvl6pPr marL="457200" algn="l" rtl="0" eaLnBrk="1" fontAlgn="base" hangingPunct="1">
        <a:spcBef>
          <a:spcPct val="0"/>
        </a:spcBef>
        <a:spcAft>
          <a:spcPct val="0"/>
        </a:spcAft>
        <a:defRPr sz="4400">
          <a:solidFill>
            <a:schemeClr val="tx2"/>
          </a:solidFill>
          <a:latin typeface="Tahoma" charset="0"/>
        </a:defRPr>
      </a:lvl6pPr>
      <a:lvl7pPr marL="914400" algn="l" rtl="0" eaLnBrk="1" fontAlgn="base" hangingPunct="1">
        <a:spcBef>
          <a:spcPct val="0"/>
        </a:spcBef>
        <a:spcAft>
          <a:spcPct val="0"/>
        </a:spcAft>
        <a:defRPr sz="4400">
          <a:solidFill>
            <a:schemeClr val="tx2"/>
          </a:solidFill>
          <a:latin typeface="Tahoma" charset="0"/>
        </a:defRPr>
      </a:lvl7pPr>
      <a:lvl8pPr marL="1371600" algn="l" rtl="0" eaLnBrk="1" fontAlgn="base" hangingPunct="1">
        <a:spcBef>
          <a:spcPct val="0"/>
        </a:spcBef>
        <a:spcAft>
          <a:spcPct val="0"/>
        </a:spcAft>
        <a:defRPr sz="4400">
          <a:solidFill>
            <a:schemeClr val="tx2"/>
          </a:solidFill>
          <a:latin typeface="Tahoma" charset="0"/>
        </a:defRPr>
      </a:lvl8pPr>
      <a:lvl9pPr marL="1828800" algn="l" rtl="0" eaLnBrk="1" fontAlgn="base" hangingPunct="1">
        <a:spcBef>
          <a:spcPct val="0"/>
        </a:spcBef>
        <a:spcAft>
          <a:spcPct val="0"/>
        </a:spcAft>
        <a:defRPr sz="4400">
          <a:solidFill>
            <a:schemeClr val="tx2"/>
          </a:solidFill>
          <a:latin typeface="Tahoma" charset="0"/>
        </a:defRPr>
      </a:lvl9pPr>
    </p:titleStyle>
    <p:bodyStyle>
      <a:lvl1pPr marL="342900" indent="-342900" algn="l" rtl="0" eaLnBrk="1" fontAlgn="base" hangingPunct="1">
        <a:spcBef>
          <a:spcPct val="20000"/>
        </a:spcBef>
        <a:spcAft>
          <a:spcPct val="0"/>
        </a:spcAft>
        <a:buClr>
          <a:srgbClr val="006600"/>
        </a:buClr>
        <a:buSzPct val="60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6600"/>
        </a:buClr>
        <a:buSzPct val="55000"/>
        <a:buFont typeface="Wingdings" pitchFamily="2" charset="2"/>
        <a:buChar char="n"/>
        <a:defRPr sz="2800">
          <a:solidFill>
            <a:schemeClr val="tx1"/>
          </a:solidFill>
          <a:latin typeface="+mn-lt"/>
        </a:defRPr>
      </a:lvl2pPr>
      <a:lvl3pPr marL="1143000" indent="-228600" algn="l" rtl="0" eaLnBrk="1" fontAlgn="base" hangingPunct="1">
        <a:spcBef>
          <a:spcPct val="20000"/>
        </a:spcBef>
        <a:spcAft>
          <a:spcPct val="0"/>
        </a:spcAft>
        <a:buClr>
          <a:srgbClr val="006600"/>
        </a:buClr>
        <a:buSzPct val="50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rgbClr val="006600"/>
        </a:buClr>
        <a:buSzPct val="55000"/>
        <a:buFont typeface="Wingdings" pitchFamily="2" charset="2"/>
        <a:buChar char="n"/>
        <a:defRPr sz="2000">
          <a:solidFill>
            <a:schemeClr val="tx1"/>
          </a:solidFill>
          <a:latin typeface="+mn-lt"/>
        </a:defRPr>
      </a:lvl4pPr>
      <a:lvl5pPr marL="2057400" indent="-228600" algn="l" rtl="0" eaLnBrk="1" fontAlgn="base" hangingPunct="1">
        <a:spcBef>
          <a:spcPct val="20000"/>
        </a:spcBef>
        <a:spcAft>
          <a:spcPct val="0"/>
        </a:spcAft>
        <a:buClr>
          <a:srgbClr val="006600"/>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nz/url?sa=i&amp;rct=j&amp;q=&amp;esrc=s&amp;source=images&amp;cd=&amp;cad=rja&amp;uact=8&amp;docid=wQHMc3HTEbJsEM&amp;tbnid=m7k6Ufmfei8jWM:&amp;ved=0CAUQjRw&amp;url=http://www.steveseay.com/obsessive-compulsive-disorder-ocd-decision-making/&amp;ei=OrDdU5qwMIS48gWp2YCIAw&amp;bvm=bv.72197243,d.dGc&amp;psig=AFQjCNEmKrjIYyjGs0Cp2RbW0OjT0pevbA&amp;ust=1407123884337746"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nz/url?sa=i&amp;rct=j&amp;q=&amp;esrc=s&amp;source=images&amp;cd=&amp;docid=hN20DPdHt65xOM&amp;tbnid=1iUcHsjECcIKPM:&amp;ved=0CAUQjRw&amp;url=http://www.snarkyrider.com/2011/11/17/barefoot-trimming-and-the-evil-shoe-conspiracy/&amp;ei=4rHdU6OMLMPe8AXj94HwBw&amp;bvm=bv.72197243,d.dGc&amp;psig=AFQjCNHSYr1-E1RGi-9hOC_gwib_0Pcduw&amp;ust=1407124308800393"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nz/url?sa=i&amp;rct=j&amp;q=&amp;esrc=s&amp;source=images&amp;cd=&amp;cad=rja&amp;uact=8&amp;docid=NI9WoGrJYwxq6M&amp;tbnid=IXRwgepBtvcMQM:&amp;ved=&amp;url=http://www.theredheadriter.com/2010/04/motivational-lift-easy-comfort/&amp;ei=ErXdU_qtJ47s8AXcv4CYBA&amp;bvm=bv.72197243,d.dGc&amp;psig=AFQjCNH9dDTdR-TawXsBedRfY06a6kqTIw&amp;ust=1407125138865413"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nz/url?sa=i&amp;rct=j&amp;q=&amp;esrc=s&amp;source=images&amp;cd=&amp;docid=aL7bAYFtQwxw3M&amp;tbnid=DZr_Fdw1-UnW8M:&amp;ved=0CAUQjRw&amp;url=http://main.da.stanford.edu/&amp;ei=pc7dU7bsJ8Tp8AXX4IL4Ag&amp;bvm=bv.72197243,d.dGc&amp;psig=AFQjCNH0F0GGyGj_CG0X38X0v_OnUmETyA&amp;ust=1407131329024652"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IMO3b5bLdu52iM&amp;tbnid=cAoqgWv2eWNJHM:&amp;ved=0CAUQjRw&amp;url=http://dealmakerteam.com/april-2014-newsletter/&amp;ei=y5npU5qnIteE8gXevIGQCw&amp;bvm=bv.72676100,d.dGc&amp;psig=AFQjCNGEnu2K3Umu6qLWBmnYqvcHHgjyzw&amp;ust=1407904565999107"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docid=h4Mr1LfnNVIv4M&amp;tbnid=CCF6X3aCG5geZM:&amp;ved=0CAUQjRw&amp;url=https://www.facebook.com/peoplefirstnz&amp;ei=Qq7pU-zMKpKE8gXsmIGoAg&amp;bvm=bv.72676100,d.dGc&amp;psig=AFQjCNFCVz8l6Ug20nl6b38SkNKTeLGVow&amp;ust=140790982130780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nz/url?sa=i&amp;rct=j&amp;q=&amp;esrc=s&amp;source=images&amp;cd=&amp;cad=rja&amp;uact=8&amp;docid=BM-aI7A_m1K0gM&amp;tbnid=z1D7jdJXrsFJSM:&amp;ved=0CAUQjRw&amp;url=http://blog.mondo.com/blog/bid/345592/Speak-Up-and-Be-Heard&amp;ei=u63dU5rnDsW58gXt7IHwAg&amp;bvm=bv.72197243,d.dGc&amp;psig=AFQjCNHQFrpf45rW_G-CFVztzJleOTkeuA&amp;ust=140712324983910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937" y="3180319"/>
            <a:ext cx="2945739" cy="281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8"/>
          <p:cNvSpPr>
            <a:spLocks noGrp="1" noChangeArrowheads="1"/>
          </p:cNvSpPr>
          <p:nvPr>
            <p:ph type="title"/>
          </p:nvPr>
        </p:nvSpPr>
        <p:spPr>
          <a:xfrm>
            <a:off x="539552" y="1700808"/>
            <a:ext cx="8604448" cy="539750"/>
          </a:xfrm>
        </p:spPr>
        <p:txBody>
          <a:bodyPr/>
          <a:lstStyle/>
          <a:p>
            <a:r>
              <a:rPr lang="en-NZ" altLang="en-US" sz="2400" dirty="0"/>
              <a:t>People </a:t>
            </a:r>
            <a:r>
              <a:rPr lang="en-NZ" altLang="en-US" sz="2400" dirty="0" smtClean="0"/>
              <a:t>First New Zealand  </a:t>
            </a:r>
            <a:r>
              <a:rPr lang="en-NZ" altLang="en-US" sz="2400" dirty="0"/>
              <a:t>– </a:t>
            </a:r>
            <a:r>
              <a:rPr lang="en-NZ" sz="2400" dirty="0" err="1"/>
              <a:t>Ngā</a:t>
            </a:r>
            <a:r>
              <a:rPr lang="en-NZ" sz="2400" dirty="0"/>
              <a:t> </a:t>
            </a:r>
            <a:r>
              <a:rPr lang="en-NZ" sz="2400" dirty="0" err="1"/>
              <a:t>Tāngata</a:t>
            </a:r>
            <a:r>
              <a:rPr lang="en-NZ" sz="2400" dirty="0"/>
              <a:t> </a:t>
            </a:r>
            <a:r>
              <a:rPr lang="en-NZ" sz="2400" dirty="0" err="1"/>
              <a:t>Tuatahi</a:t>
            </a:r>
            <a:endParaRPr lang="en-US" altLang="en-US" sz="2400" dirty="0"/>
          </a:p>
        </p:txBody>
      </p:sp>
      <p:sp>
        <p:nvSpPr>
          <p:cNvPr id="7" name="Rectangle 6"/>
          <p:cNvSpPr/>
          <p:nvPr/>
        </p:nvSpPr>
        <p:spPr>
          <a:xfrm>
            <a:off x="3341275" y="3212976"/>
            <a:ext cx="5472608" cy="2185214"/>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cap="none" spc="0" dirty="0" smtClean="0">
                <a:ln>
                  <a:prstDash val="solid"/>
                </a:ln>
                <a:solidFill>
                  <a:srgbClr val="4F2270"/>
                </a:solidFill>
                <a:effectLst>
                  <a:outerShdw blurRad="88000" dist="50800" dir="5040000" algn="tl">
                    <a:schemeClr val="accent4">
                      <a:tint val="80000"/>
                      <a:satMod val="250000"/>
                      <a:alpha val="45000"/>
                    </a:schemeClr>
                  </a:outerShdw>
                </a:effectLst>
              </a:rPr>
              <a:t>My Life</a:t>
            </a:r>
          </a:p>
          <a:p>
            <a:pPr algn="ctr"/>
            <a:endParaRPr lang="en-US" sz="2800" b="1" cap="none" spc="0" dirty="0" smtClean="0">
              <a:ln>
                <a:prstDash val="solid"/>
              </a:ln>
              <a:solidFill>
                <a:srgbClr val="4F2270"/>
              </a:solidFill>
              <a:effectLst>
                <a:outerShdw blurRad="88000" dist="50800" dir="5040000" algn="tl">
                  <a:schemeClr val="accent4">
                    <a:tint val="80000"/>
                    <a:satMod val="250000"/>
                    <a:alpha val="45000"/>
                  </a:schemeClr>
                </a:outerShdw>
              </a:effectLst>
            </a:endParaRPr>
          </a:p>
          <a:p>
            <a:pPr algn="ctr"/>
            <a:r>
              <a:rPr lang="en-US" sz="5400" b="1" dirty="0" smtClean="0">
                <a:ln>
                  <a:prstDash val="solid"/>
                </a:ln>
                <a:solidFill>
                  <a:srgbClr val="4F2270"/>
                </a:solidFill>
                <a:effectLst>
                  <a:outerShdw blurRad="88000" dist="50800" dir="5040000" algn="tl">
                    <a:schemeClr val="accent4">
                      <a:tint val="80000"/>
                      <a:satMod val="250000"/>
                      <a:alpha val="45000"/>
                    </a:schemeClr>
                  </a:outerShdw>
                </a:effectLst>
              </a:rPr>
              <a:t>My Decisions</a:t>
            </a:r>
          </a:p>
        </p:txBody>
      </p:sp>
    </p:spTree>
    <p:extLst>
      <p:ext uri="{BB962C8B-B14F-4D97-AF65-F5344CB8AC3E}">
        <p14:creationId xmlns:p14="http://schemas.microsoft.com/office/powerpoint/2010/main" val="35194002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857" y="404664"/>
            <a:ext cx="5184576" cy="477837"/>
          </a:xfrm>
        </p:spPr>
        <p:txBody>
          <a:bodyPr/>
          <a:lstStyle/>
          <a:p>
            <a:r>
              <a:rPr lang="en-NZ" sz="3200" dirty="0" smtClean="0"/>
              <a:t>Making Decisions </a:t>
            </a:r>
            <a:endParaRPr lang="en-NZ" sz="3200" dirty="0"/>
          </a:p>
        </p:txBody>
      </p:sp>
      <p:pic>
        <p:nvPicPr>
          <p:cNvPr id="2052" name="Picture 4" descr="https://encrypted-tbn2.gstatic.com/images?q=tbn:ANd9GcTHAPF1LTiNI9aibqhGbmqnPqGjMC7GdAJbp1jMFCPQLcGj5h6nC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700808"/>
            <a:ext cx="4462136" cy="4462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1828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404664"/>
            <a:ext cx="6315051" cy="477837"/>
          </a:xfrm>
        </p:spPr>
        <p:txBody>
          <a:bodyPr/>
          <a:lstStyle/>
          <a:p>
            <a:r>
              <a:rPr lang="en-NZ" sz="3200" dirty="0" smtClean="0"/>
              <a:t>Services and Projects</a:t>
            </a:r>
            <a:endParaRPr lang="en-NZ" sz="3200" dirty="0"/>
          </a:p>
        </p:txBody>
      </p:sp>
      <p:pic>
        <p:nvPicPr>
          <p:cNvPr id="614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4769" t="12511"/>
          <a:stretch/>
        </p:blipFill>
        <p:spPr bwMode="auto">
          <a:xfrm>
            <a:off x="60070" y="1937081"/>
            <a:ext cx="2302769"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l="13617" r="5441" b="25957"/>
          <a:stretch>
            <a:fillRect/>
          </a:stretch>
        </p:blipFill>
        <p:spPr bwMode="auto">
          <a:xfrm>
            <a:off x="1461048" y="2712453"/>
            <a:ext cx="2414258" cy="52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4460" y="1562128"/>
            <a:ext cx="3168352"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4447" y="3958561"/>
            <a:ext cx="2609251" cy="2271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66742" y="4434043"/>
            <a:ext cx="2555572" cy="1794500"/>
          </a:xfrm>
          <a:prstGeom prst="rect">
            <a:avLst/>
          </a:prstGeom>
        </p:spPr>
      </p:pic>
    </p:spTree>
    <p:extLst>
      <p:ext uri="{BB962C8B-B14F-4D97-AF65-F5344CB8AC3E}">
        <p14:creationId xmlns:p14="http://schemas.microsoft.com/office/powerpoint/2010/main" val="19611277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404664"/>
            <a:ext cx="6315051" cy="477837"/>
          </a:xfrm>
        </p:spPr>
        <p:txBody>
          <a:bodyPr/>
          <a:lstStyle/>
          <a:p>
            <a:r>
              <a:rPr lang="en-NZ" sz="3200" dirty="0" smtClean="0"/>
              <a:t>The UN Convention</a:t>
            </a:r>
            <a:endParaRPr lang="en-NZ" sz="32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6182" y="1556792"/>
            <a:ext cx="4238121" cy="462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89789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404664"/>
            <a:ext cx="6027019" cy="477837"/>
          </a:xfrm>
        </p:spPr>
        <p:txBody>
          <a:bodyPr/>
          <a:lstStyle/>
          <a:p>
            <a:r>
              <a:rPr lang="en-NZ" sz="3200" dirty="0" smtClean="0"/>
              <a:t>The UN Convention</a:t>
            </a:r>
            <a:endParaRPr lang="en-NZ" sz="3200" dirty="0"/>
          </a:p>
        </p:txBody>
      </p:sp>
      <p:pic>
        <p:nvPicPr>
          <p:cNvPr id="3079" name="Picture 7" descr="http://www.snarkyrider.com/wp-content/uploads/2011/11/hands-up.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1772816"/>
            <a:ext cx="7534275" cy="431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5776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404664"/>
            <a:ext cx="6027019" cy="477837"/>
          </a:xfrm>
        </p:spPr>
        <p:txBody>
          <a:bodyPr/>
          <a:lstStyle/>
          <a:p>
            <a:r>
              <a:rPr lang="en-NZ" sz="3200" dirty="0" smtClean="0"/>
              <a:t>The UN Convention </a:t>
            </a:r>
            <a:endParaRPr lang="en-NZ" sz="3200" dirty="0"/>
          </a:p>
        </p:txBody>
      </p:sp>
      <p:pic>
        <p:nvPicPr>
          <p:cNvPr id="4102" name="Picture 6" descr="https://encrypted-tbn0.gstatic.com/images?q=tbn:ANd9GcQm-86ajlL7TtZ8OrVOmSLfT_1julBF4AtRMcMbqtnHmaAgNKxx">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707" y="1412776"/>
            <a:ext cx="6336704" cy="4932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9673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2800" dirty="0" smtClean="0"/>
              <a:t>Article 12 of the UN Convention</a:t>
            </a:r>
            <a:endParaRPr lang="en-NZ" sz="2800"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340768"/>
            <a:ext cx="5760640" cy="4955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37838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200" dirty="0" smtClean="0"/>
              <a:t>Things need to change</a:t>
            </a:r>
            <a:endParaRPr lang="en-NZ" sz="3200" dirty="0"/>
          </a:p>
        </p:txBody>
      </p:sp>
      <p:sp>
        <p:nvSpPr>
          <p:cNvPr id="12" name="Content Placeholder 11"/>
          <p:cNvSpPr>
            <a:spLocks noGrp="1"/>
          </p:cNvSpPr>
          <p:nvPr>
            <p:ph idx="1"/>
          </p:nvPr>
        </p:nvSpPr>
        <p:spPr>
          <a:xfrm>
            <a:off x="4427984" y="1988840"/>
            <a:ext cx="4472442" cy="2952328"/>
          </a:xfrm>
        </p:spPr>
        <p:txBody>
          <a:bodyPr/>
          <a:lstStyle/>
          <a:p>
            <a:endParaRPr lang="en-NZ" dirty="0" smtClean="0"/>
          </a:p>
          <a:p>
            <a:pPr marL="0" indent="0" algn="ctr">
              <a:lnSpc>
                <a:spcPct val="150000"/>
              </a:lnSpc>
              <a:buNone/>
            </a:pPr>
            <a:r>
              <a:rPr lang="en-NZ" sz="4400" b="1" dirty="0" smtClean="0">
                <a:solidFill>
                  <a:srgbClr val="381850"/>
                </a:solidFill>
              </a:rPr>
              <a:t>Independent but not alone</a:t>
            </a:r>
            <a:endParaRPr lang="en-NZ" sz="4400" b="1" dirty="0">
              <a:solidFill>
                <a:srgbClr val="381850"/>
              </a:solidFill>
            </a:endParaRPr>
          </a:p>
        </p:txBody>
      </p:sp>
      <p:sp>
        <p:nvSpPr>
          <p:cNvPr id="4" name="AutoShape 4" descr="data:image/jpeg;base64,/9j/4AAQSkZJRgABAQAAAQABAAD/2wCEAAkGBxQTEhUUExQWFhUXGB8bGRYXFx0aGhwdHyAcGhocHRoYHSggHB4lHRocITEhJSkrLi4uHB8zODMsNygtLisBCgoKDg0OGxAQGywkICYsLCwsLSwsLCw0LCwsLDQsLCwsLCwsLCwsLCwsLCwsLCwsLCwsLCwsLCwsLCwsLCwsLP/AABEIAP8AxQMBEQACEQEDEQH/xAAcAAABBQEBAQAAAAAAAAAAAAAFAAIDBAYHAQj/xABMEAABAwIEAwQFBgkMAQQDAAABAgMRACEEBRIxBkFREyJhcTKBkaGxBxQjQlLBFjNicpLR0uHwFSQ0NVNjc4KjssLxomR0k7MlQ0T/xAAaAQACAwEBAAAAAAAAAAAAAAAAAwECBAUG/8QAPhEAAgECBAIGCAQFBAIDAAAAAAECAxEEEiExQVEFE2FxgaEiMjORscHR8BQVNOEGI1JysjVCQ/FigiQlU//aAAwDAQACEQMRAD8A7jQAqAFQAqAFQAqAFQAqAFQAqAFQAqAFQAqAFQAqAFQAqAFQAqAFQAqAFQAqAFQAqAMRnnFT7WYN4ZAb7NSmgZSSqFkAwdUc+lKzvPlMNfEzhWUFazt5uxQ4q42xOHxTrLYa0I0xqQSbpSoyQocyarKo02heIxVSnUcY2t99pocbxEr+TfnbWnXpSYIlIVqCFiARsZG/KrzlaN0aXXbodYt7eYJVxdiP5NGKhvtS7o9E6YkjbVM261VzeVMSsTPqOs0vf5g5HF2Zln5wGWizfvhBixKTYOagAQbxRnna9hKxOJcc9lbu/c0GXcWl/AvvpSEusoUSk3TITqSeRKT9xHjVs943Rqp4nPSlNLVJ/AAZZxXmmIBUyy0sJMEhMQd/rOiqqc3sjNDE4mfqpP77wjmnEWOw+DDrzbaHi/o0lMp0aCQYSs3kdfVRKcopDZ1q0KWaSSd/L3gw8X5mGRiCy12J+voMbxyckXtJFRnmlewr8Ticueyt3fuXsx46c+ZNPspQlZdLbiVAqAISVWgjex9dTKo7JoZPGS6pTjvez91yLC59nDiErbw7SkKEpVAuDsbuzRmnyKxrYuSuoq33/wCQ/ivjDFYVxpAS0CplC1hSSYWdQUBC9pFE6jUrInEYmrTcUrbXff7w3k3ESn8vXiO72raF6gB3QtIJFpmCNJiedWz+hmNFGu6lJy4q4Kyji7EOYHE4hQb7RogJhJ0307jVJ361XO8txNHEznSlN2uvoDcFxbmjranWmWloQSFKSg2IAJEdpqNiNhUZ52uJhicTNXik13fuaPg7i354hwKSEutie76KgeYm4vuL7i96vGd02asLieu0e5mcp4yzLEyGWmVlIBICYidvScFUU5vYyU8XiKnqpP77w0vPMwawmIexDTba0Fvs7SDqVpVIS4eo5irOUlG7NCq1405SmkmrW+7lfgvjV3EYjsXw2NSToKEkd4Xgyo/Vk+qinPM7MphsXKc8s7FjMeKMQjMvmqA2W7ASk6ro1b6o38KjO8zX3sNnXmq6pq1gPj+Ls0YSFPMttgmAVNneJizngahzmtzPPE4mCvJJeH7hXh7PsyecaK2EBhdy4lBHdIkEEuHw5VaMpMbRrYiclmSyvj9s3NNN4qAFQByziv8Arlr/ABGP9yaR/wAv3yOViv1Ef/X4kOf4IP5wto7LITPQ9iIPqMH1VW15tfexFaKlisr4/Qq5ZmBGAxuFXZSClQHT6RCXB6lR+kai96bXd8SlKbVKdN/fBllz+o0/+4+9VWfqL75l1+kff8zWcGIBylIOxQ8D+m5TF7PwNeD1oLx+LMXwYr+aZkP/AE4PucpcfVZgwr/l1P7fkx3BufP4ZDiWcKt8KUCSkLMGIjupNEJNLRE4atOmnljf3/RhjjbMHH8tacdaLKziIKFAgiEuAHvAG4vtU1XeKZoxFSU6GaStrsB/ws//AB4waGlFRGkrJkQVSYAuTyqHO8cohYn+T1aXYQ5lljjGWtdokpU5iSsJIggdmUiRyJifWKiStFFJ05QoJy4y+TDOS8WYtrDtIbwLjiUoASsJchQGxEII9hq6nJLYdSxVSMElBv3/AEIflASF5jhwoWUhoKHgXFAj31Wa/mWDGa1Y37PiQZG8cKvH4NZspp3TPNSEqIP+ZBn1CoTtGUSKL6qpOk+39vehcO/1Vjvzh8EVP/G+8jD+wqffA0nyTf0R3/HP+xumUvVNHR/qPv8AkjO8A93MH0jbs3R6gtMUqnx7hGF0xLS/8viDOCc3ewyllnDqfKkpBCQo6QJg9xJ3ohJq9kIwtWVPWMb6L72Zrc8zZ7E5XiVPMKYKVoASoKEjW2Z7yRzMeqrTbcNeZunVlUoSco2MYhhTDOExje/aKB/OQolI/wAyZHkmqL0bSMNnCEaq5v8AYPPYhLmdNOJMpWW1A+BaBFXXtfvkaZyUsTGS42DPyt/0dn/G/wCCqmrwG9IezXf8maLg7+g4b/CT8KZD1UaMN7GPcgxVh4qAFQByziv+uWv8Rj/cmkf8v3yOViv1Ef8A1+JJif6/H56f/pFRH2n3yJqfrF4fAHfKNl5YxilJsl9Oq3WwWPaAr/NVaitIXjIOFTMuP2/kTOf1Gn/3H3qq0vUX3zLL9I+/5k+UcYMsZb83AUXtLgFu6CtSyCSeQCgaM6yWJo4qNOjl46/E84Uy1SMuxzygQHGSlE8wlKpUPAlUeo1KVoNkYem1RqS5p/BjeAeJmMI26l4qlSwRpTNoAopzSVmGErwpJqRf46zxrF4FK2dWlOICTqEX0KPwIqKslJJrn8huJrRq0bx5o1HAf9AY/NP+5VOj6qNOE9jECfK3/R2f8X/gql1eAnpD2a7/AJMj4e44wrOGZaWV6kICTCCRI8alVI2RWji6cKai+C5AfjLFJdzDBuI9FaGFJmxguEi3kao/aLwEYqSlVhJcbfEn+VPLy283iE27ROhRH2gLe1BI8k0VVZ3GY6DjJTXcVOHf6qx35w+CKP8AjfeLw/sKn3wJeCeLGcHhnEOBZWXCtKUixGlAFzYXSamM1GJOFxEKUGpc/kiX5MsCtbj+JUO7oUkHkpSiFKjrEe+imtGy2Bi5VHUf22C/k9z5nCKcU8VQtCQNKZ2JJ+NRTko3uIwVaNK7lyRqOJuJGMXgMSGSrudnq1Jj0nBH+01NSSlHTsNtWvCrSko8LfErZJlnzjJVIAlQUtaPzkqJA9d0+uptemUo0+swzj3/ABMpwasnHYaTPeAHlBiqU/W++Rjw7vVibb5W/wCjs/43/BVXq8Dd0h7Nd/yZouDv6Dhv8JPwpkPVRow3sY9yDFWHioA5wv5S1j/+ZP8A8h6gfZ8ab1YjrnyI/wAKVOrQ8MtacUb9qSkqSUiU3KJ326VkrYjC0Z5ak0mXjRlV9NU79uh45xWpKkvuZa2l0m7liod2AdYRP5NFLEYWrK1Oab8wnRnF55U/H9z3H8YKdShbmXtOtj6yyFBM6RICkef6NXlVw/W9S5rPy47X+BDpynDM4XXMlb4kSpotpwDKmk30DTo1XPo6Inx8aKtXD0moVJpN7JkQpucWowuvIrnONJBTlGHnVYgIBi3e9DxPsrP+NwS/5EWWDluqS8i1ieN39BDuBT2ZXoIU5KSg2BI03BMCPGm0sVha0skKib5F506sY3nDQFu8SNaihvK8KtWmQmECbxH4unVY0qUXOo0kuJlhThN5Y01fuX0JsRxQG4aXljCW1LkA6dJVEFWkIjUBad6pRqYevdUpKVt7do2dHq1aVNJPuLn4dOMNpjBIQ3qSlASuEwoTIATbnarU6tCpN04TTa3XK2ha04QTy2XAevipzEtgrwDbibFIcUCLjca0+JE0ivjMJSlkqVFdcN/hexZUalZXyXXbb5ggcRJ7RTQyjDdoGwvTCZMkgj8XEW3pjq4ZU+tzrLtcV+H9LJ1avysgoM8UrSpWWM6kABBOklIT6ISdFgDtG1J/HYH/APVDfwtRtXpbdxFj+Nlr0t4jAtKnvaHFahMbwUEb6hPhWqi6NeOanLMtvH7YusmvRqR95Xa4vOlbTOWsKSRKm0kBKu8E3HZwbXv0qteVCgk6skkwpU814wgu2xSx/FzbKlhWU4YFKCu4TsNUbN89Pvq1FUa0c9NprsKSpRpytKmk+5BocfPobQVYJKEqkR2lhYkCyeYFVpVaFaThTmm1uvIdJVIRTcbIAYXjFtekIynClRWlOkAGxSFk/iuU0ypClSi5TaSXFiI0oSdowV+4JP8AEa2mFn+SGAkiVoSUkEJlSdQSi8HqLVkpYzBVZZIVFd9lvjY0PCShF3p6cdvkT4Xjh9DZGGy5vSBOlDgQNRIkQERsSZ8KdWrYfDtRqzUSKMJyX8uGnYD8JxkEvpQnKmEOydtIUCCBIIb+ySd6vegqXXZll3uLVJKeVQWbwCWYcYuOgoXlyHlJAUG1qCoJt9ZMDc3pUsRhVTVRzWV6JjHSnN5HC73sWWuMsQgJSnAJSgJ2SsBKYHogBPwpax2C2VVDFQrJWUCk18qijpPzdEGf/wBh5FQ+z+T7639UJ6wkT8qCoksJ3UPxh+qY+zR1RHW9hzv5ynvK71wZH6JtTLC7cDXcK2wXcJJGuOs36+NeR6U6v8zj1vq+jfuOvhM34V5d9bD8meeThVnGmDcSrSCQbRCbTyHM1nxNKhLGU44Ls2vo79vZvwGUZVFSk6/yK6XJyuQqPovSPUHf21rqf634r/BCaf6J9z+Ja4dP0K5UFHmfVR09pi6Xcv8AIno72cu/5FXhTM3nVuJdWFBMwAE/kQbDa5o6cwGHw9JTpRs3K275PmyuBxFSpO0npYDZrmz6nXG1KltOJSnTCQdMgi4ExI611ejMBh4UqdeMfSyrW74rXjYzYuvUc5U29PAnyhxXz5sFJA0r68gP11bpr9FPw/yRTBe2j4/A0WftBxpem62SFR4gBRHrSo+uvN9E1Xh8TBy9Wat52Xmjq4uHWUpJbr7+APzxU4bCA/WeYHtrZgZunjMTJbpVH7pGevHNQpLtj8CfijNCzoCVaJk+yPdvao6CwVHEQqSqxzapa+fiTj686bioOx7xHiShpL6DpWEkBUCwUAo72+qKX0LRhVqVMPVV47213TtfS3MtjZyjCNSOj+qJWMev5kXSrvhKjMDkTFoiqTwdFdKdRl9C+13/AE3333JjWm8K6l9dfiZtGPU64hS1BRgj6osAubCOc16/D4Wlh4ZKSst+L18e45FWrOo803cOZc4GWHnyNtXrCZgetRivOdMJ4nGUsMvvN+yOjgv5dGdV/dv3KvHeHGguf3TiSf8AKpSf+VM/hqq11lF8Gn8n8iOk4aRmu75r5l/PPxLP5w/+tdJ6C/WVe5/5Fsf+nh3r4FLgVA0un8wf6aat/Es5OVOnw1fjt995HRkVaUvAv5FmCnD3jOpJV5QoCB+l7qp05gKGHoQlSjZ3s+3RvXt0JwOInUqSUn2+ZbwKAjtYEAKJgeVZulZSrLDt7ygvex2ESg6i5Mo4zCD54w8NlAgnx0yPan4U3DV2+ja1CW8Pg38nf3lKsP8A5FOotn9PoW2E/wA6cP8Adp+NZa/+l0f75fMbD9VL+1A/MBiu0VpKuyhU2TEXjx2iuthIdFyhBPLnsufrfDcyVpYtSk1fLry2/wCjM4PCypscu98XK9JwObcs4LBBSL/bX1+0fGrIhsz7ZlP+X4oTUFzdcMqUMAoonUO0IgSZkxAvPlXj+k4wl0pFVPV9G9+R1sK2sM3HfWxLw62+4y4nGjV3u6VJAOnfYAbWvEzNZ+keow+IhLBuz42d9b9734obh89SDVVe9FTDME5StCO+oNrACRckEkW6xFqdOql0sqk9Fdf42I6u2GcI9pZ4dSUYZ1SwUi5vawTc35VfpycauMpxpu7slprq3sUwCcacnLTX5Ab5Pz/OHx+QD7dNb/4k9hH+75MzdG+08PmjPZ65pfxZJjTiAffXUwDthKd/6Y/Az4hXrS72XeF84Q7mDISVbOC/5ur/AImsnTNRPBTS7P8AJDcJBxrRv96Gow+YaM0eaUe64hGkflBJPvGr2CuFUw7n0XTrR3i37nL62NyqZcU4vil7yTjBQaYw9+6nEszPQK/UKjomUq1Wu3vKE/eycVFRhBcFJeVxnGjCyEaUFYPdgCbyOm0/dWz+HK9OFOpGcktU9dNLfsI6Spyk4uKvujzjFYTh0NkAkgiOoSmD7yPbS/4eTniak1tb4u/yLdIaUYrtXwFg3dWV6oF2zb1mpmv/ALxd6/wIj+ifj8TI5ZiEqLZKBcRYxYh2a9dY5DNvmreHbwgZfUW21ATpmbEKNwCd68NSqYmvj518NFSab35bLiuB3XCnCgoVHZP47jOJND2XvFtRIS2ogjeUAzuOgIq+AlVw3SaVZZXJu6/u1XPjbiRWjGrhrQd0tvAlzxtSmWdIUb/VSTbs1i8cpI91M6GrU6WLqupJRWu7t/uF4yEp0IKKvt8CpwQ0pAdQsKSqUKhSSk6SkJ2PKUkeqp/iCpCpKnUpyUlqrp31VnbzDo6MoKUZKz0Y7hXBrQTr+qFJ9HTEqTA8fRNaf4gxVKph6ag07vNvws/qLwFKUasm1wt5hVtYIfgg3O3lWDHwcHhYvhGPxRowzvKq+0q8Mvl1hOsDU2oixnaQk/omPbR01SlhsXNx2qL/AL81fxIwMlUpJPeL/wCvLQtMj+cr/MHxpNf/AEuj/dL5l4fqpf2oD4/FYj5wpADvZ6VGQ3KecCY6cq7+DodHKnTm8ma0X6yve3fvcwV54lzlFXtd8OHuAOWYi7SoMQq2mSbq8fGu4YCxg8ZpbBhSpUv0UE7KI61bUrYw69bChCitBH3e61c+nXfE6VTDx4Glw3EjzDKQ0UhOr6yZPeE/Gk43o3D13100795XD15wfVp6HuYcWYlbRBIgi+iBI84+FYaHR+GpTzKN323ZsnUnKNrkWHzvEYVtCgrT2h1aFjV3dpI5TygzArVWwGGrJdcteDWj++8R11W94PvuQ5txXiXm9ClpAVZQQIB8DMmPCazYbo+hh554J34N62HzqSnGzKuDzDEYOXUKSS4mCSArbatNWlDFpU6t2k77+AvL1Szw3KueuLcL6uanEKV6x+siuj1caVJQjsrLwMUZOc7vdlnAMfNwl9ofTNgqSqyhdJBlPkTXOqxjXTpz2f1ub1HJ6S3R5mecPFScSSO10trkCBImLdOXjWyGFp08L1KXo2fmYZVJSq5nv9CYZxiMwSEYlQDSVagUIg6gCBeehNc2lg6OEnmpXu1bV8N/kblOdZensX8n4wxDTTyFLDnY+iViVFIJG8gm3WrPojCV25yTT30dvL6CniatP0Vt2gtzO331DEPgFEFuRYJBM+j9/OtmFjRwy6unGy833sVWjUqrPJhRPECmsGhtRHZwUkaZMX2PnV54HDrErEtPN3vlbbuFRrVHTdJbAfh/M0lbSIIIVadiB2h/5CtSqRn6LFum46hTinM3H51kEIQ4EwI+s1+qkYPAUMJdUVva+t9thlXEVKvr8B/8vvMh1pBToKFqhSZvCvdYWqmJ6Nw+IqKrNPMuTttqgpYmpTjljsFGuJ8QEoEp5j0RySSPhWeXQWDk3Jxevay6x1ZK117gcriHEKW27rhcoR3QACkhRII2Nz8KfHonCxouhlvFu+re9rXTKPFVXNTvrYs47i3EKaACkpKm3SSlMHui0EkxvWel0Dg6cs9m+96DJY+tJWukeY3PHWELS2QAWtRlM3sn4GtmK6PoYmcZ1E7rbW3G4qjiJ0k1HiVcNm7uGV9EQNSVTIn0ZI/jxqcZgKOLSVVXttZ23Io1p0ruAQx2fPNlx1JTr0AXTIsRypM+iMLKjGi08qd1q92Xji6udz4vTYlb4qxGtCZTBRJ7o3iaQugMEtcr97L/AI+tzXuM/lD6tTHeP4tR38/112EY2ghlL6uz9I7nn41JBnsMyXFKZXP3yJtfyrE6KzXRs6+SjYtfNNQCCu42GySORnr4Gry1VhMZelmHYTL1IdRqHaIBukx7iN6z0ovNqjVVksqaZFxE2pSisJhGwE7R4TtMm3WipGTeZkU5xtlQIZWRBI2v7L0riO1SCLmKS6mEkTBOmIiBuKtSjaepNWd4OxoV8JPkdpaFaFaRdUACbG2rmBV6+Kg/RRFDBT9ZldvKCkrSVhQCSEpE6lE2CdG4M9RSacop3ew6dKbi0i+3wM+6nQShMISkkknYm4gbVpljaeWy1MjwdSDvIpJ4ccwr4w47xVp0qNpKoE/pW6iKxuSlqaFeMSvm3CWKYQ4X25KjKnEgqAPPvC4meYFqsp6qxWycShkxTHZqCY9HaxuefW9XSTmm2S75LJFnN2QrCgRPft6iT8Aa6NS0oXRgjCVOeWaswRmTCexT3QlRIgyZMzO/K01z4PU2VIaKxbbwyUYVRM6lJgXtcibHbYUyhVedrgUrUkoK24/EuBSlKTsWV/BddBO6ujDawSaEpR+cr/aakoVECyB/eI/2qoJWwzECyB/cvVPAET8ROWUP7ke9QqJMENfw4Xhe3U5C/nC2ktzHc0AlQEdZB8xWadSSloaFGNtdyv8AOVKadCyVW3IH5MiwHWmU5trUpKKT0CCD9Kg/3M+6ncBXEqZcLs/4C/u/XVUDCOVI+jHmfjVrAVM2Vpxjum0gGB5X981lnJQ3GqLmtDzLXQUp7xChBubAbGxkCBHSpTuir0eoQxKSQdJWBGkFMFJvtpHoEauW9FmQmtzPZg6oK0lZIX3iDFiCQfLypFZ2RqwyTlqRahMc4rLwN8tG2X8jwSXMUylQkFYJ8hc/ChvTRlacbtaHZhvpMEH1c/iNqzNXN7ukhysAJBB/68DFVyBnZbbZCUwnnznn1q1khc7y3BWZ4YrxOFdGnuOQvxTpUQR5KAsftGrRVzHJ5dA5mjSXG1tE/jW1J9xE+8ULconqjgyUBJAXYkjVOw9e48ac9tDpQS9rFd31LuEwyrhJ1CNR0m8bSn8oTUqpKKdi83QxCXWLVffuLuSZBLXfb1hXIzASDM2vJMG3SsFbE/zFFSsR1Cp0rtXb8i9g+HGcQnsEK0rnUlSu8kReLXgiRzjxinwnJyXmYqsVFtPwAuYZaplxSHElSwy5Ok2sFC1hNr12sOrQORXneegTwuDTob7qtyZnf6Mn74p3ARcgXgEjT3V2eSOVxCr+V/dUsLlXG4QBKFaV/inhAgndV/K1TwC+pJxRgACv0rMIPtXVWTGRlkwdQnSQpRhRg77efhWOW7Na2C6MOPmpcv39cQJ2LY+Ip1NaCZS1sFDhk6lHv9zD37v5NPWwq+o3CYABTA7xnDq2G0lIk+FCJuEMswoDSSEOmdWwSIudwakpczXF64xitP8AZgmPXWTErQ2YRsC5ZiVtqMArEWF4B6m17eXn1S6jjxL9VnexfdzFRSUq1IjaUavVPXz9tEa19blXQtwGtYV1xRWspJ3iI3NzbrSKtW+hqo0spAppSVqChHlUaWHZtXcI8M9zGNEJ3URIO8pINjYm9Q9YvUvFJSTsdexiFd1xF0xB2ETcWHQiKyJ2epuST0LWGxASFaleJJO3t5VdWKODRjzxo4XToblqfrE6iPVYeV/OrOOljOqqTuZjOMevEYlxa1LKQr6NAJGkcoEwD40xK0TPKzm2aLC8cHDpTqQt5aRCQogCPtFdzPLYzFRluVa1Mql0uOKWUkBSlKtJAmTp26mi+tjp0a8cqi0NazEpdIUruOekdjYXvyFqvGNymMp9XaUdFoXsm4hMhJCtIMJVyibTzjblSJ0I3uUqYnrGnrZB7KHQ2+rUElQ1LSALGQVCD0mRPnTKKE4t66C4lanEKcMDWySR0OhaSf8AxFb8PUtJw7LnJrw0UuJXyrGsuJZQhaFKBMgG/oEfGtaknomZpRktbD8e4hGjUUjvi1p2Xy3qzaKpNkbqRoSRH4h2/wClU8CL+kTcQ4cd8/8Ap0n/AM6iwXBHEuXss6XC2kkyYI9I2j9ftpc1GKuxtPNN2uUsvzBa0KQ4sEFshKQkAJgAi4veBvNZoVpOWpqqUYqN0ajMEQXPBg/Ct3AwJ6mdxWaKS62hsAFLSUkkTOoBVhPkKyV6zg7RNtCgpq8jWZTCmkGBcTt1J61opTzxuzLWhklZHIWHVFwqUSSTBJMm9Y6i9Fm+k7SQbypvSAIv5T99ZJu5pgmgrju8kgJ3Fz40uDSYyabKjDwiCTqG0WFvIGaZIokMzNzuJtBn1+08qhPgWit9QTg8wWl3U2UgpvqIBHQ72503KsupRVXm9E1mRcdutLSl9SXWjaUABSZ52FwOnn4UmVJS20HwxDi7N3Ng5nqC0pAKElaT2SVSLGw1DcTeLyRelZHG1zY5Rku05sy7BgqNiQRNvaKe1c5u25YxWXvEIcaQogSJBuec33Husauo3RRzSZ49gXG223l93WCNNtQ0kiVDlJmOsGq7aBe7uW8JiVAWUkA9BJHmItVG9RqWgGxyhCgIN4B+/wAP30yJ0cS74deBLl+LhNleoDaPVUPfY5cbWNLgXVB5lfpBTRAtA2j76pCybG1ZZoq3I9+UBaj2AiEqbJJncBSZ9x95pj0aZmjDMyrlLQSBCRO4Orkee3Klwk1UTRonFSptMyjzAU487iFmAtQtcqIJAjlHKtU5u+hkp00ldjMszctBaQCUlKgAT6OoEHw506FZxVmJnSU3dG1x+NDrRWm4OFT7dZB94rXF3V0ZHGzsUuM1nsW1EQQJJ6GQB7aTXtazHUL3ugFleBLoKluFPMAHr4C1c+UrP0ToRhmj6Qebxi1IxIUoLU23o1DntB9aSDXSozzQObVhlmAcycS2+kJUSClKlQQYWRcctrW8ay14py0NVCby2Zr8qxyVIGl1MxcKUAQb8iegFaMPZQM2IblLVGFzDLwhxaASNKyPYSKw9YzYlZlzAY9SSRO9vZY0qUTRCYYxGJ0NylZJ6FMR771RRRZyZWzLIVJCXGlEpcAI63E7feK1Sp2V1sJi795A/lThZWskygiypvIk6Z6fxtVVG6zItmtoZxlu8Gpb0FKOpoMCw3afeKRLc0wXYaVnh5L4u4tOmLpi4vc9YiKqpWGSceJQ4myprCoaXCl3UFEGJ5gnpHh4U+OquZG9SlkGcNNOdotC31d6GyElCbjSQTzt09lDdkGrehe4rzZOPfYLLa2dYKVIWRpF5CkxNvTnblRDXQhpx1ZPw7wziPnHYrUhJ0FQVqnULwEgQTMbWsD4TLh6ViylLJntpewGWJR2KzCQSZCbgnefGq2szU8SpQatvbyFhMjcU4nsjDaydJImN7edqhsynVMr4VYAaXiHwgNpKYJCATAAOomLEbCZpKV5XJc2lZA/5R8j1ttYpl1p1GHbKXENxqhVisAEzFpG9pp0Hqkxb47mQw2XPNFJcQVNBJc1pMpUhI193kZHLe9XjTSmrl51c0HbcyOauJefUGSQ2VKUkLPW5/dV5WTbQqCk0oth3JcOhKACgK1dfDrbb9VZpSvI2RVlZET7y8KyGyAC6lUA30o1kiPG3PrXRU3GmrHMcFKoyNvNFPIUw6oBChOsglQUCFJJM3kgJjxAFIb4sfHayPcoxoskkAgEQRcz4c+W1Z5Q1NSnoLFvKK1lSSAswq0CAAPup0NFYzVFd3AGXYfWsDfwonKyJpxzM138ntFKZYKj4H1cqzxbNEkuQFzTEhx5xyQkLWpWn6wkk3gEA05R5IRbmRYZps6iFqgCSlSNxPJSVGDfpVp5rJNe5kxLicOlaJQpR8FH3b0iV4SszpUME60HKMjRcK5y3pbw7wIMkNOT3ZmQmdwenqFq20alvROZUp66mkzvDJdwzkmV6SQo8iP+qtP1WkVirM5/guH1PYU4tEKQh0oWkbpEAhSvAkx7Otsji1G5eM052LDZCSIA8RWR3ZsWhrcienUBsYk/D10ylFyE1WkXc4YQ80UEd0iI2/661tS4GNvUwWXYDslrmQtO3dneIA6edZKrlsbaUY7hLH4nsy06QAUOJJSBBI3ULWiPjUUtwrJWNZisQljFoVEpW1dXP0hpV6gBV6lXq5JmjB4R4ijOKfJrvMvxpguzxRIB0uALHSTMwff66YzAuT4HvCuPCSpKiYBkR4/9UmpoXWq0KaEB3EPOOJU6QTo1KJhI2A1THwk1WctEkNpR42JMNj1YDFNrSoow6/TRcgEyZAF5tVlaStxKVFld+BazTjBrEvICWyG0awSSEylSYUdOwM969zApqTSWYpTgpZrfephGsudJBSCDsDtfb76flbFqEjV5ThVju6Re023PvnxrDKaWpsSYsxw2vSFokAyIPLaPdPsrXBOpBOImVGz1Hqw4LXcTAQpKtKQJUR3o3HMC9KlFwlZktXWhQHYElQVp6g90omxkHaqu6diFawYwLmpSnUBQQq3eEBX5YBuJiL+dRLTQmOuoLz3JezeS4ykBLg2HJQ3Ecpt76avSSRCjZ3CDmRvKgJcLSkjvQJCpuIJ3jqLXtMSWPD5fW3KTqNPQzCcEVagEBJTtJ3AEm5NyBe1qOsSau73FuSRHgsNqJnYIUQZsIE3sbVeq3FK3NErYI4FRQlIAkqJIhVjta3OBYWPtpFSOeTvojbhsU8O0149pSx2HV2p0A3OpMdd5HkQfZV6TSp6kY5x65yhs9fePzPOnsTAWYQPqA2J5k9TPsqW7mFsOfJNxGMJjuycP83xH0bgVdIP1FEeZ0nwV4VItms+UXhJpprFYjDakFsoPZnZKZIXFvRMpI5jT42r1UbFuuk3YxnCeaL19mVHSsHfkd7dLSIotYnNfc6nleQvPoBQBpP11GB4+PhtV7oo7mGzPK3VYlcAhTZKSB3j3Sb6d4I51lqTUnobKMcq1PV8LYrEu9m2kEpb16DCOYEXsFEEGCRainb1eIVW/W4Ghx2Bcbw+HGKQttxuWyNIVMRpIOoAjSNwetLxULxTZ0Oh6zjUlGKvfttsBeJXwtnD9UlSfZpj3RVqMr01fgK6So9XiZduv1A3DbCl4goSkqlM2G0Hn050VnFRuzLTvm0CGY5e6xiCSm2gKkEbG2x6HeKzxnGS0HpOL1J8t4dbxspdCxF0qQUi4sbkGR3h4eyqutKlqizpqpuUeK+Bm8GEOtvkiRLbgGo8zpKYEDmCPXT8NjOtllkhM8Nl1TA2Gl2JUQAJhNvWY3vWmrVlmsVtoX8AvQ4Eh1UKFzupNjYE7HlS1RVRpMmnUcWXnVBWmExpiLyTcEya3wgoLLEmc8x4ydBUk7FR28gP48aViYXSZRMJYVpJIMAmDeOYBO/qrHqS0iQokRUElZ5pKtJIkpWdO8GZlJjkYrThvWJRZwqItcAAAAzbew1cp6WrVLcyYhelsc5xCoCtZlZEJAOw8Y2HQeO1Z0ru0Nt2DKeCdUDIVHXnI6QdxTHHOrMhNh7DZogpENwoAiyoTfnp3n10v8PJt3lv2a+/9i6kkUmsTC4MBMQDE6d5jnHevV5U/ElzueZy0204kNzoU2lRm/fI78GBKdW3hFKTuKe5QxTUiRvVkVOy5FnQzLLylRPaqaLDwG5WB3VX+0Ak+cjlUlWcjyp8oU2diJ9sGoZdbnZfkhzVZSWQqRZWk3uZlQM7Wv4x60Um7sfWSVjbjhtpTvb95LszrSr1EQREEeHWp6qLlm4lOtko5eBfwWSttvLeTq1rBBkyOWwi0QBV400nmIdRuOU5/x9mClvrbJlKICRyBgE+u5k1nrtyzRfI6XRtoVYT5u3v0Of5y5dKRtc/AUvDPRpnQ6birxl3o0vycYSO1dAuYT6hf4qNIxru1E5mGVtTX4jAN4ltOoAlIIB28D7RFYk5Qehosr6keTZK2xcAzBEqN4NzbYbdKJzlImy4ADiDh1/FPKIjsgRdSoGgQSABfqOW9Oo1FBdpSpbZmJ1a3SjDo1SspQlCSbEwkCPPfxroU4zklfczzlGLJcfgE4V7sXXEdvpBWlJkNk30FUwV6YJjaYk1uowUdzPnzMlTim4PeBA5b1qSLXKOCxgUgKUfSJCQBz3EnaKicc0bBotQ3lip3+yr/AGmua1YngPdd0pUqR3QTUaEkeT43s0ald7TY85m1OoNKaKt21Hu48KMgGIET/HWa2StfQy1pXkc6xjGg2MjkYiR/HKlxlda+JYjw2GJEyLb7k+wCqdalwLqHG5fw2GSQIWVE7ICSCesFW/sqHWlfa332FLNPsLONwqdJ02UgSpB5de9AuJuOvWphUk9ZbPZ/sSBsa2dOqDG08vb6qtUavYiSZ5hnrQaWUNBwbmHzfFpkwhzum+yt0H22/wA1FyGrgnOFw+7FvpXCB076o91DJR0T5LMQUvpi/cuOokT7KTS9ZmjEeqjueHfkeiR4U+1jNmuSKdH7qAuch4qUF45czd0D1EBPwNZrJ1WmboycaSkt1r5gDijKuyAVq1XIFuVXjQVO7QzEdIyxSjGUbWA+R5s4wtZStSZTMA2J222rNiKala4UJWTR1LJ8wTo1ahpiSZsPPpXOnGxpi7k7WYIeB0rChzCd6VOLW4yJnflD4nGGwfYoJLr9uXdSCCvUJnvA6R5npWnB0M8sz2RkxNSzuYjhTiJeGZfxoUkOpUGmkkWJUneJvpBKjPhXYjC2qMEqjnuY911S1lSyVKUSok7kkySfEkzV0QarKXpalV9MiTv7a003oNi7oHocKWmYFtYO3KTUX0DgafJngIuIgiT5Ec6xVWnLQvwLuMbC2lzJGkyNqVxLgvDL1ME9Qk+G4pkPWFVPVL2CEoSR0+Fq1oxMxua4ZaWidH0ciLgwIOq/iYvbYVlhNOW+uvia5RaV2Q4dlMJTqgb9oFDn+STyFutWzOzkl4WJyP7ZbbUjVLim+76EAk29HVAgx6qFntaKeu+3kVkrf9jMZi0FEAFSj6SykJJHIWJ53k9BTYU3e70XBbkXKecL1ISSNMydN7A7RPKBS7JPR3Cb0QLQKuKLEkDyuDzFACxCipRUd1EqPmTJ95oA6V8mjSS72gBJASB4TcgeNh5RSaaabH1mmkd0wD+pP696cZ0WiKCTj/ygshvGLKDClJCwIPdMQDfe6ZrLUVp3NdLWnZnL8fnmIdUkuuSJEpCQB8J99aXK6M6VmOcSrtEadydN/GkytbUfCTjLQLtYdaXEhaFAmIHI+XI1jco2NkU2w+7icOyspWhxxSfrIdKBPOAmDbakRU5q+w2pGMXZHNc4c1POkbFRibmOUk72511aekEcqr6zKQmKZcWSMi9RcDU5S6lDPfiDJv7PurTTVo6jorQ8wuGhhSwUwpwACRIB1KA07gW6RWKc7zdthqso2L2H1adMgbXA5zNLtqQFn3D2auVjQTwAGWnThDJmwv6xHspkdZipaQDWTGEkHaQQfMAR7R761IxsoYdAewxQeaY/VXNvaR02rqxiWm1JMEEEbiK6EZpq6MdrE7YJi4vzPKmNkl5ODEE6tZ6JBk9Y1RPqmkde81re9jFBW1uUM0cNkG2gQBa0cjA3/fUKKtfmUqS4cCo2KliidKrVIDZlPlUMDtnyXZersWibaEajPKZKR6tXuqVsSzqeBAgKBMcvK0fCggt0AA854bw+JeS48kqKU6bKInmJjfn7ahxT3LRnKKsj5x46wIZx2JZSAlKHDpTvAN08zyPWesbVBKdx2Rq7VbcelrE+q8+6kVnZMfT1asdkwbA0CQDMC/sriTlqdOGmpVzDhXDPBRKShU7oMdOUR64qY15R4kOOZ3ZzP5UcC2y80EJCSUbDoISmfUIrp4Kbkncw4pKLRid632MZKyL3PnUpAH8wbhNtgBbxNgPL9VPqr0DSifBGQk2jr7OVYXBxWYu3cK4cUu5UJNiQQelQTwMXlDQA5mBa9vZW2KW5ilJvQ2OVq7lXFmW4Rx/d0HcVz60bSudClK6KOetKS6oK9HdHiDcjwAvT8O1bQVNZWWMFi0qMSG4jSNI0wOSiBqJ8ampSa1evPX4cAUuRaUwhB76kyNla9RUfECYTPkYqIzk16K37NvHTUnv37TM413UpZme9vET4xTUrKwmVr6DWxUMqSihARYZUkjqfjapA+kuHGw1gVnYqSD91RfUlo2WXJhtA/IT8KkglcegTvQBDi8SEoUo7JEnyFz7qAR8//K0EqzFbidJQ42haVJuFDTpnzlJHqqjZdKwL4GanFi1gk+2wH31lxTtAfQ9Y69hVyEfx4/dXGlo7HTjsX0psfEj+PdS7aEvc4bxfik4rM1ICwpGsNpI6Dl+mSma7+Dp5IK/E5eKnmkBM8wYaxDzQ2bcUm3gSK1cTOtimmi4Gmw782/IFvZWxbD0Nad7y42Ch70/urNiVoWiEcvXJrE0WCjS7qHh91QBjsoXCb76furbFmJmqy5yE1cWc+yrE6FJVMXuOo61nqRzI005ZWaXNsEX0BSPSR6pB5Vno1FB6mmpDNsZwJvBBkbiL10Myte5ltzLjWEcOyFeANvjvUddBcSE0DFgAOAyFCIEeN56QKpJ66EaaiaVUMqSuKAHnRYCbJMJ2j6E8tz5C/wAYqQPo9xsIZU2m+hCRPU86gnc1eFPcQfyE/dUkDVHveH8fqoAa+mDHIp/j3VLBHBvlZy04fEtEfinAspHRUp1+q6T5lVLaGZrlb5Pmx2il9FBPwP8AyFYMY3sa8PHW50rLT3gOhP7q5kuZuS0CrQtf+OlURLOa/KTgQwyhxpIbKVhSSgAEKkEG3Ob10cFUvOzZkxUUlocwfxKlqUtZKlqJKlHck7k11TnDEqoQBpPpR0b+F/gK1J2HIdhuZ8En4ppVbWBaO4TyNUqPmfurEy25dw2Ila/CoJM++nQtwdAf49la4O6Mc1qaHBG1MKM5+1pSs6tkzA3k8vV+qk6taF9marLsx7oO9qxzhZnQjK6BuaYsBf1p5wYBva/ORG21Pox0M9WdnYqLzZRvpTq2C+YHhy2tNMUEtFtyM9+RVXi1KSoGDJkmLnwnpYeyjKk7ls+liFo1coTO7VCAP8AMasWD0t7SKsgO5qPdUT9b9Z/dUEo0+Cnsk32AoIZL9cCgg8xarg/x0qbAc7+WPKw9hdQ9Nolafzbax7L/AOWqsvExHyeego/3t/0B+quXjXaS7joYZaHRMpBlxR8Ej+PZXPlrsa0EcI7KL+NUasTa7MP8rK/5mPFSfjP3VswHtDPi16BxtRuK7Ryx4oAMA/SwedvaP31q4jh6ZDc/3fwUD99UqK8Cy0CHDirJPXUf49lYZFkOyx36Rfl+uqvYniU8xT31n8n7hWmn6plqL0g1l57tOFMwmPH0qo6/EA0mOxeW4xtRGxI8qmwJtDyonczAgVNrA23uRTQQeN7moYDog1IEizagDbfJix9KFdVf7Qf11PADrKl/ReuPVaqp6lkjVYNUIA8BUoqx6196aCBqz6UnwHtFWADcRs6m7iY3HUEXHxqjLI5JwrDL2IwpsQrUgnmBYf8AjpPrrmY2L0ku46GEktUzeNOgdmkGRqBUev8ABv6q5zXI2hFg3WPGqvYlGN+VZM4L81SPiB99bMD7RGfF+ozjLldo5TJU1ABRVloPUJP3fca09o5F51Mp0zbS4n2FMUS2JZLhXgyjvkAhJA8SRsKw5WWU1YoYDMAhwldpHnQ4kZ1cgTmALutSe6YBE/kwTV1GyFydyROZ6SdK1gTYTVHn4MusqWoGxAhXqB91ORmY0GpAkFAESKAPWfSNQwJXhtQgGqVapA6L8mabA+Cj91TwA6MwqUAdTVFuM4GrwyrAeFWFkmIPeR0vPu/fQQMSoLKkzfb4Hb76m4WKeaq+jJFykifVY/GoJOI8WZqlnMlOBM6UJSpI6xe/lp9hpFWnnVh9OeV3NNw9nqMQ3rSbgiUncfu8a5Vak6bszfTqZ9Ua9KocnkoVmY5Gb+UdGrBPeAB9hB+6tGE0qRFYnWDOGrN67iOVcmaoYBRaZS3F1aYt4Ez8RTnJJajkOxuKCFgEHnP+ZI++olOJDdiB/DOOJSoSecdKzOcVuVUZMbgcGp6EQQZIBPhcg+qolNRVyVG+gZa4YUm9j4T7aX18bl3Rs9CNXDy/Lwiao8Qk9BipXWrLDnDDR3W5tG6f2aZ1rPO/mFTkvP6jfwVa+257U/s1PWsj8wqcl5/U9/BZr7bntT+zR1rD8wqcl5/U8/BRr7bntT+zR1rD8wqcl5/U9Rws0DOtz2p/Zo61h+YVOS8/qPc4abP13LeKf2aOtYfmFTkvP6jPwWa+257U/s0daw/MKnJef1DmRj5qIbvaO9+6KnrmH5hU5Lz+oZa4hcSIAR7D+uo61lvzGpyXn9Qizx0+nZtr2K/ao61lXj6nJef1HO8e4hUS21bwV+3R1rD8fU5IYjjh8KUrQ1J8FW8u9ajrWH4+pyQ17jZ9SSnQ0AZuAqbgD7XhR1rD8fU5Iw+JyVDhUpS1kqMkyNzf7NR1jLfmVTkvP6nmAyRLKw4hxwKHimD4Hu3FVm86s0Wj0pVi7pLz+pr1cTukAaG7c4V+1WT8LDmzR+eV/wCmPn9Snm2brxDS2lhIStJSSmZva0k3q8KEYSUlwKT6arSTTjHz+pkvwWa+257U/s1r61mf8xqcl5/UceGW5nW5/wCP7NHWsPzGpyXn9SYZA33ZU4QD6MiD5wKh1GyV0lV5Lz+oSLKZkpSfDSIqjdy66Uqr/bHz+pMhYGyEjyFVcbk/m1bkvP6nqXADIQkHrF/bUZdLB+bVf6V5/UkGKPQVGRB+bVuS8/qe/PD0Hv8A10ZET+b1v6V5/UrVc5R4TG9Sk27IlK7si/gsoddEoTPwHrp1Wj1Mc1V28zXSwU6vqv77yvi8KptRSoXrJSqxqK8ReJwtTDyyz8HzI1piPET7yPuq6d7iZKyXavmxtSVFQAqAFQAqAFQAqAFQAqAFQAqAFQAqAFQAqAFQAqAFQAqAFQAqAK2PUQArkFAq8v8AuK1YKcY1lmH0I5m+46Pw5m7IYCRBMXpHSVavRqSnNei3ZPQ9BgoUqkFGL13Zi+IcyDuK0pIISkzHqpdDDRhQVZ6OXDs4GHpWtmeThH48SF3ZP5v/ACVUR3ff8kcme0e75sYoRvbz9oqxQeplQiUqEiRIIkdR4eNTYmz5HnZK0lWk6QYKoOkHoTtPhRYLO1z1bKgQClQJ2BBBPkDvRYGmt0MKTvB3j19Kgiw7sVRq0q0kxMGJ2idqmxNna4/5o5MdmuYmNJmOu21FickuT9wwNK06tKtMxqg6Z6TtPhQRZ2uP+aOTHZrneNJn2RRZk5Jcn7hqGFFWkJUVDdISSbb2F7UWIyu9rajQg2sb7W3jePKoCzPEJkgDcmBQRuaP8Bcd/Y/6jf7VX6uRp/B1uXmhfgLjv7H/AFG/2qnq5B+DrcvNC/AXHf2P+o3+1R1cg/B1uXmhfgLjv7H/AFG/2qOrkH4Oty80L8Bcd/Y/6jf7VHVyD8HW5eaF+AuO/sf9Rv8Aao6uQfg63LzQMzjI38Lp7dGjXOnvJVOmJ9En7Qqri1uKqUp07ZluDqqLFQB781LoKAkqkGQkEmOe1VlUjT9KTt3jaKqOf8tNvs1Bo4ffEBK3NCpCQUmSegIIny8KdVx0asHCbTtq9du86FKrKDU+rd3orce4s4HLeyRICjJgrI3I5T91UlVzSy31XDsMNac6nptaXt49/MINBBU0HCQi2oi506jqjxiqwtmd+fyRR29G+1vmwpm2cNPOMvaCFIVC21EKBQFa0AEJSIAKkRFglNzTM2qYyrVjNqVtuHZuvmi85mrBCgp5aivtu+UuHSHUwmUKURqBsdFoAqbrn96DXVptO7et+el197FZWYtJahLqzpw7jPZBBCVqUVw5vAHfCjN5QN7Gi6t4WF9ZFRsnsmrc73189eOgQzLiHDqcDgK1FC3XEBIKe8sISiS4VwpMFcgaZSO7ehyV79/mNnXptp8rvytx9/IHZnjsO625pUWyp3ttBQVd4oAWnUIHpzeBY7VDaaFTnTnF62u77cba+Y/Lc+QhltoyIRBUNR73zgO6dOrQQUc9Mg86lS28PiTTrKMFF9vxv3bE7/EKELeW2QtS9JQD2wAIc196XZ25JISdoozWLSrpOUou99t+ff8ACxGrPEEa1OKKlMhss6SEheoKU4DOmJBXtMn10KSXl5EOumrt8LW7efL5kuJ4mSp1KwpaUheIkAruHE/RK7yiZndMwmJAFGb4Ml4lOalfS8uez2/6BGV4wBDqFvLaU4pCu1SFKPd16gdJ1XKgrzQJ61CYinLSScmr21328w2OJmVKOpKgkrecTa6VqkINt9SVKCh1IPKpzK3v87/U1LEwzK60u348H463MphPTR+cn4iqGGG6Poaa2HowTmTmLDh7FKFI0SAu3fkACQQQCCSSQfRgb0yOS3pFXfgRB/GAn6NJmCCdI595MBy1oi5i9ztU2hz+/cHpHmHfxspC0NhPc1E7nkuCF785jeRB3I1T4MPSKXGefuYdKENnSpeolcAkJSQmEg21FSkiTYCSazVJOOiMmMxEqaSjx4/feBDxPimQppagtzUBdKVqQT9UdlAcWv6qYBFyYApeeS0MrxVWneL1fvt2abt8Fp2lT5TlrLeCLqdLhS4VJmYP0UiRYxU1L2Vyca5NQctHZ/IwlJMIqAL+S/jZ1ABIKoKgnVEEJkkC6o9QNZMbrSta93ba9r7vTkrm3AaVr3tZX3te2yu+bt4BX50B83JWme0b1QoWgKSuYNheKwOi2qqyu2WVtHzujpuuv5MnJXzRvZrk1Lw1sUMY+g4ZCUm6V3BjcgknfaTE1so05xxMpSWjW/jottzDiKtKWEjCD1UtV2tNt92u4P7Qp0ERIHMBQmVbpUCD5EVsjo33/JGCT0jbl82aPEYrDKU8FhvSFMdn2SWkH0SXLhN06vS9VP0v4/Ue5wble1vRtay7/wBxnECmS19F2XpKnQWJ/HOabR23oaNjpiOU1ErcArOGV5bbva39Tt27W24FvAP4QpZSoMylLJUVJbi4V2lwnUVTp1BRI8BU6ffd9RlOVLLFO19L7c9f3IMF2GhuVMBsDDmCGtRXrbD4XP0s3WeadA8qFb4fuUjkyrbhy3ur9vyseYfE4ZK2NAb0Fb3adqlpZjulEkpsmZ0+uoTWhKlTU42ta8r3t2W8ORQy7MB2TvaBqSpuPoWtUFR7XT3Ps9NuUVCa4iadT0Xmtw4Lnrw5EvESkdmuCwVdsex7HRZmFWV2d4nRAX3p1eNEti1drK7W30tbbXl4b8bhYrw/aq1HC6dR7HR2Nk9i5Osxo/Gdnp7STq8Jq+l34jr082uW3C1v6Xv47X4g5ak6V6DhtWtfadr2JlHZo0aOyTB72v8AFCdWmetVe2naKutbZb3422suXby1vYuLXh9Vjhuy1r7UEN6yjsmtHZ21zr1xo+tM1Lt8f2L3p5v9tr67bWW3He+3EHcTKbOjsuz0wPQLH2UzZoBwXn0yb1We+hSu42WW3Da3Ls194Gwvpo/OHxFVM8d0d2xbSHCD2sRyConzg1tUrHoXZlRvLUgQX1GxFlkb6Y2Vy0wOcGPO3WdhFlzPRl4lSi/JVHOBYqMQFCx1GYijOuQWXM9/k8akntyQFaiCZkzO5O1hbawozrkGnM8z3KWcSgBSwlSSSlYKSRqsoEKkKSRYg70mcVIVXowqrV68ynkHDTGGVrLgcWJCSQhKUTvpQmwJ2Krm1RGCiLoYSFN5m7vwVu5IzfyuOAnDQQYDuxn+yqtbgZ+kN4+PyOfUg54qAFQAqAFQAqAFQAqAFQAqAFQAqAFQAqAFQAqAFQAqAG6B0HsoIyrkLQOg9lAZVyFoHQeygMq5C0DoPZQGVchaB0HsoDKuQtA6D2UBlXI9CYoBJI9oJFQAqAFQAqAFQAqAFQAqAFQAqAFQAqAFQAqAFQAqAFQAqAFQAqAFQAqAFQAqAFQAqAFQAqAFQAqAFQAqAFQAqAFQAqAFQAqAFQAqAFQAqAFQAqAFQAqAFQAqAFQAqAP/2Q=="/>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5" name="AutoShape 6" descr="data:image/jpeg;base64,/9j/4AAQSkZJRgABAQAAAQABAAD/2wCEAAkGBxQTEhUUExQWFhUXGB8bGRYXFx0aGhwdHyAcGhocHRoYHSggHB4lHRocITEhJSkrLi4uHB8zODMsNygtLisBCgoKDg0OGxAQGywkICYsLCwsLSwsLCw0LCwsLDQsLCwsLCwsLCwsLCwsLCwsLCwsLCwsLCwsLCwsLCwsLCwsLP/AABEIAP8AxQMBEQACEQEDEQH/xAAcAAABBQEBAQAAAAAAAAAAAAAFAAIDBAYHAQj/xABMEAABAwIEAwQFBgkMAQQDAAABAgMRACEEBRIxBkFREyJhcTKBkaGxBxQjQlLBFjNicpLR0uHwFSQ0NVNjc4KjssLxomR0k7MlQ0T/xAAaAQACAwEBAAAAAAAAAAAAAAAAAwECBAUG/8QAPhEAAgECBAIGCAQFBAIDAAAAAAECAxEEEiExQVEFE2FxgaEiMjORscHR8BQVNOEGI1JysjVCQ/FigiQlU//aAAwDAQACEQMRAD8A7jQAqAFQAqAFQAqAFQAqAFQAqAFQAqAFQAqAFQAqAFQAqAFQAqAFQAqAFQAqAFQAqAMRnnFT7WYN4ZAb7NSmgZSSqFkAwdUc+lKzvPlMNfEzhWUFazt5uxQ4q42xOHxTrLYa0I0xqQSbpSoyQocyarKo02heIxVSnUcY2t99pocbxEr+TfnbWnXpSYIlIVqCFiARsZG/KrzlaN0aXXbodYt7eYJVxdiP5NGKhvtS7o9E6YkjbVM261VzeVMSsTPqOs0vf5g5HF2Zln5wGWizfvhBixKTYOagAQbxRnna9hKxOJcc9lbu/c0GXcWl/AvvpSEusoUSk3TITqSeRKT9xHjVs943Rqp4nPSlNLVJ/AAZZxXmmIBUyy0sJMEhMQd/rOiqqc3sjNDE4mfqpP77wjmnEWOw+DDrzbaHi/o0lMp0aCQYSs3kdfVRKcopDZ1q0KWaSSd/L3gw8X5mGRiCy12J+voMbxyckXtJFRnmlewr8Ticueyt3fuXsx46c+ZNPspQlZdLbiVAqAISVWgjex9dTKo7JoZPGS6pTjvez91yLC59nDiErbw7SkKEpVAuDsbuzRmnyKxrYuSuoq33/wCQ/ivjDFYVxpAS0CplC1hSSYWdQUBC9pFE6jUrInEYmrTcUrbXff7w3k3ESn8vXiO72raF6gB3QtIJFpmCNJiedWz+hmNFGu6lJy4q4Kyji7EOYHE4hQb7RogJhJ0307jVJ361XO8txNHEznSlN2uvoDcFxbmjranWmWloQSFKSg2IAJEdpqNiNhUZ52uJhicTNXik13fuaPg7i354hwKSEutie76KgeYm4vuL7i96vGd02asLieu0e5mcp4yzLEyGWmVlIBICYidvScFUU5vYyU8XiKnqpP77w0vPMwawmIexDTba0Fvs7SDqVpVIS4eo5irOUlG7NCq1405SmkmrW+7lfgvjV3EYjsXw2NSToKEkd4Xgyo/Vk+qinPM7MphsXKc8s7FjMeKMQjMvmqA2W7ASk6ro1b6o38KjO8zX3sNnXmq6pq1gPj+Ls0YSFPMttgmAVNneJizngahzmtzPPE4mCvJJeH7hXh7PsyecaK2EBhdy4lBHdIkEEuHw5VaMpMbRrYiclmSyvj9s3NNN4qAFQByziv8Arlr/ABGP9yaR/wAv3yOViv1Ef/X4kOf4IP5wto7LITPQ9iIPqMH1VW15tfexFaKlisr4/Qq5ZmBGAxuFXZSClQHT6RCXB6lR+kai96bXd8SlKbVKdN/fBllz+o0/+4+9VWfqL75l1+kff8zWcGIBylIOxQ8D+m5TF7PwNeD1oLx+LMXwYr+aZkP/AE4PucpcfVZgwr/l1P7fkx3BufP4ZDiWcKt8KUCSkLMGIjupNEJNLRE4atOmnljf3/RhjjbMHH8tacdaLKziIKFAgiEuAHvAG4vtU1XeKZoxFSU6GaStrsB/ws//AB4waGlFRGkrJkQVSYAuTyqHO8cohYn+T1aXYQ5lljjGWtdokpU5iSsJIggdmUiRyJifWKiStFFJ05QoJy4y+TDOS8WYtrDtIbwLjiUoASsJchQGxEII9hq6nJLYdSxVSMElBv3/AEIflASF5jhwoWUhoKHgXFAj31Wa/mWDGa1Y37PiQZG8cKvH4NZspp3TPNSEqIP+ZBn1CoTtGUSKL6qpOk+39vehcO/1Vjvzh8EVP/G+8jD+wqffA0nyTf0R3/HP+xumUvVNHR/qPv8AkjO8A93MH0jbs3R6gtMUqnx7hGF0xLS/8viDOCc3ewyllnDqfKkpBCQo6QJg9xJ3ohJq9kIwtWVPWMb6L72Zrc8zZ7E5XiVPMKYKVoASoKEjW2Z7yRzMeqrTbcNeZunVlUoSco2MYhhTDOExje/aKB/OQolI/wAyZHkmqL0bSMNnCEaq5v8AYPPYhLmdNOJMpWW1A+BaBFXXtfvkaZyUsTGS42DPyt/0dn/G/wCCqmrwG9IezXf8maLg7+g4b/CT8KZD1UaMN7GPcgxVh4qAFQByziv+uWv8Rj/cmkf8v3yOViv1Ef8A1+JJif6/H56f/pFRH2n3yJqfrF4fAHfKNl5YxilJsl9Oq3WwWPaAr/NVaitIXjIOFTMuP2/kTOf1Gn/3H3qq0vUX3zLL9I+/5k+UcYMsZb83AUXtLgFu6CtSyCSeQCgaM6yWJo4qNOjl46/E84Uy1SMuxzygQHGSlE8wlKpUPAlUeo1KVoNkYem1RqS5p/BjeAeJmMI26l4qlSwRpTNoAopzSVmGErwpJqRf46zxrF4FK2dWlOICTqEX0KPwIqKslJJrn8huJrRq0bx5o1HAf9AY/NP+5VOj6qNOE9jECfK3/R2f8X/gql1eAnpD2a7/AJMj4e44wrOGZaWV6kICTCCRI8alVI2RWji6cKai+C5AfjLFJdzDBuI9FaGFJmxguEi3kao/aLwEYqSlVhJcbfEn+VPLy283iE27ROhRH2gLe1BI8k0VVZ3GY6DjJTXcVOHf6qx35w+CKP8AjfeLw/sKn3wJeCeLGcHhnEOBZWXCtKUixGlAFzYXSamM1GJOFxEKUGpc/kiX5MsCtbj+JUO7oUkHkpSiFKjrEe+imtGy2Bi5VHUf22C/k9z5nCKcU8VQtCQNKZ2JJ+NRTko3uIwVaNK7lyRqOJuJGMXgMSGSrudnq1Jj0nBH+01NSSlHTsNtWvCrSko8LfErZJlnzjJVIAlQUtaPzkqJA9d0+uptemUo0+swzj3/ABMpwasnHYaTPeAHlBiqU/W++Rjw7vVibb5W/wCjs/43/BVXq8Dd0h7Nd/yZouDv6Dhv8JPwpkPVRow3sY9yDFWHioA5wv5S1j/+ZP8A8h6gfZ8ab1YjrnyI/wAKVOrQ8MtacUb9qSkqSUiU3KJ326VkrYjC0Z5ak0mXjRlV9NU79uh45xWpKkvuZa2l0m7liod2AdYRP5NFLEYWrK1Oab8wnRnF55U/H9z3H8YKdShbmXtOtj6yyFBM6RICkef6NXlVw/W9S5rPy47X+BDpynDM4XXMlb4kSpotpwDKmk30DTo1XPo6Inx8aKtXD0moVJpN7JkQpucWowuvIrnONJBTlGHnVYgIBi3e9DxPsrP+NwS/5EWWDluqS8i1ieN39BDuBT2ZXoIU5KSg2BI03BMCPGm0sVha0skKib5F506sY3nDQFu8SNaihvK8KtWmQmECbxH4unVY0qUXOo0kuJlhThN5Y01fuX0JsRxQG4aXljCW1LkA6dJVEFWkIjUBad6pRqYevdUpKVt7do2dHq1aVNJPuLn4dOMNpjBIQ3qSlASuEwoTIATbnarU6tCpN04TTa3XK2ha04QTy2XAevipzEtgrwDbibFIcUCLjca0+JE0ivjMJSlkqVFdcN/hexZUalZXyXXbb5ggcRJ7RTQyjDdoGwvTCZMkgj8XEW3pjq4ZU+tzrLtcV+H9LJ1avysgoM8UrSpWWM6kABBOklIT6ISdFgDtG1J/HYH/APVDfwtRtXpbdxFj+Nlr0t4jAtKnvaHFahMbwUEb6hPhWqi6NeOanLMtvH7YusmvRqR95Xa4vOlbTOWsKSRKm0kBKu8E3HZwbXv0qteVCgk6skkwpU814wgu2xSx/FzbKlhWU4YFKCu4TsNUbN89Pvq1FUa0c9NprsKSpRpytKmk+5BocfPobQVYJKEqkR2lhYkCyeYFVpVaFaThTmm1uvIdJVIRTcbIAYXjFtekIynClRWlOkAGxSFk/iuU0ypClSi5TaSXFiI0oSdowV+4JP8AEa2mFn+SGAkiVoSUkEJlSdQSi8HqLVkpYzBVZZIVFd9lvjY0PCShF3p6cdvkT4Xjh9DZGGy5vSBOlDgQNRIkQERsSZ8KdWrYfDtRqzUSKMJyX8uGnYD8JxkEvpQnKmEOydtIUCCBIIb+ySd6vegqXXZll3uLVJKeVQWbwCWYcYuOgoXlyHlJAUG1qCoJt9ZMDc3pUsRhVTVRzWV6JjHSnN5HC73sWWuMsQgJSnAJSgJ2SsBKYHogBPwpax2C2VVDFQrJWUCk18qijpPzdEGf/wBh5FQ+z+T7639UJ6wkT8qCoksJ3UPxh+qY+zR1RHW9hzv5ynvK71wZH6JtTLC7cDXcK2wXcJJGuOs36+NeR6U6v8zj1vq+jfuOvhM34V5d9bD8meeThVnGmDcSrSCQbRCbTyHM1nxNKhLGU44Ls2vo79vZvwGUZVFSk6/yK6XJyuQqPovSPUHf21rqf634r/BCaf6J9z+Ja4dP0K5UFHmfVR09pi6Xcv8AIno72cu/5FXhTM3nVuJdWFBMwAE/kQbDa5o6cwGHw9JTpRs3K275PmyuBxFSpO0npYDZrmz6nXG1KltOJSnTCQdMgi4ExI611ejMBh4UqdeMfSyrW74rXjYzYuvUc5U29PAnyhxXz5sFJA0r68gP11bpr9FPw/yRTBe2j4/A0WftBxpem62SFR4gBRHrSo+uvN9E1Xh8TBy9Wat52Xmjq4uHWUpJbr7+APzxU4bCA/WeYHtrZgZunjMTJbpVH7pGevHNQpLtj8CfijNCzoCVaJk+yPdvao6CwVHEQqSqxzapa+fiTj686bioOx7xHiShpL6DpWEkBUCwUAo72+qKX0LRhVqVMPVV47213TtfS3MtjZyjCNSOj+qJWMev5kXSrvhKjMDkTFoiqTwdFdKdRl9C+13/AE3333JjWm8K6l9dfiZtGPU64hS1BRgj6osAubCOc16/D4Wlh4ZKSst+L18e45FWrOo803cOZc4GWHnyNtXrCZgetRivOdMJ4nGUsMvvN+yOjgv5dGdV/dv3KvHeHGguf3TiSf8AKpSf+VM/hqq11lF8Gn8n8iOk4aRmu75r5l/PPxLP5w/+tdJ6C/WVe5/5Fsf+nh3r4FLgVA0un8wf6aat/Es5OVOnw1fjt995HRkVaUvAv5FmCnD3jOpJV5QoCB+l7qp05gKGHoQlSjZ3s+3RvXt0JwOInUqSUn2+ZbwKAjtYEAKJgeVZulZSrLDt7ygvex2ESg6i5Mo4zCD54w8NlAgnx0yPan4U3DV2+ja1CW8Pg38nf3lKsP8A5FOotn9PoW2E/wA6cP8Adp+NZa/+l0f75fMbD9VL+1A/MBiu0VpKuyhU2TEXjx2iuthIdFyhBPLnsufrfDcyVpYtSk1fLry2/wCjM4PCypscu98XK9JwObcs4LBBSL/bX1+0fGrIhsz7ZlP+X4oTUFzdcMqUMAoonUO0IgSZkxAvPlXj+k4wl0pFVPV9G9+R1sK2sM3HfWxLw62+4y4nGjV3u6VJAOnfYAbWvEzNZ+keow+IhLBuz42d9b9734obh89SDVVe9FTDME5StCO+oNrACRckEkW6xFqdOql0sqk9Fdf42I6u2GcI9pZ4dSUYZ1SwUi5vawTc35VfpycauMpxpu7slprq3sUwCcacnLTX5Ab5Pz/OHx+QD7dNb/4k9hH+75MzdG+08PmjPZ65pfxZJjTiAffXUwDthKd/6Y/Az4hXrS72XeF84Q7mDISVbOC/5ur/AImsnTNRPBTS7P8AJDcJBxrRv96Gow+YaM0eaUe64hGkflBJPvGr2CuFUw7n0XTrR3i37nL62NyqZcU4vil7yTjBQaYw9+6nEszPQK/UKjomUq1Wu3vKE/eycVFRhBcFJeVxnGjCyEaUFYPdgCbyOm0/dWz+HK9OFOpGcktU9dNLfsI6Spyk4uKvujzjFYTh0NkAkgiOoSmD7yPbS/4eTniak1tb4u/yLdIaUYrtXwFg3dWV6oF2zb1mpmv/ALxd6/wIj+ifj8TI5ZiEqLZKBcRYxYh2a9dY5DNvmreHbwgZfUW21ATpmbEKNwCd68NSqYmvj518NFSab35bLiuB3XCnCgoVHZP47jOJND2XvFtRIS2ogjeUAzuOgIq+AlVw3SaVZZXJu6/u1XPjbiRWjGrhrQd0tvAlzxtSmWdIUb/VSTbs1i8cpI91M6GrU6WLqupJRWu7t/uF4yEp0IKKvt8CpwQ0pAdQsKSqUKhSSk6SkJ2PKUkeqp/iCpCpKnUpyUlqrp31VnbzDo6MoKUZKz0Y7hXBrQTr+qFJ9HTEqTA8fRNaf4gxVKph6ag07vNvws/qLwFKUasm1wt5hVtYIfgg3O3lWDHwcHhYvhGPxRowzvKq+0q8Mvl1hOsDU2oixnaQk/omPbR01SlhsXNx2qL/AL81fxIwMlUpJPeL/wCvLQtMj+cr/MHxpNf/AEuj/dL5l4fqpf2oD4/FYj5wpADvZ6VGQ3KecCY6cq7+DodHKnTm8ma0X6yve3fvcwV54lzlFXtd8OHuAOWYi7SoMQq2mSbq8fGu4YCxg8ZpbBhSpUv0UE7KI61bUrYw69bChCitBH3e61c+nXfE6VTDx4Glw3EjzDKQ0UhOr6yZPeE/Gk43o3D13100795XD15wfVp6HuYcWYlbRBIgi+iBI84+FYaHR+GpTzKN323ZsnUnKNrkWHzvEYVtCgrT2h1aFjV3dpI5TygzArVWwGGrJdcteDWj++8R11W94PvuQ5txXiXm9ClpAVZQQIB8DMmPCazYbo+hh554J34N62HzqSnGzKuDzDEYOXUKSS4mCSArbatNWlDFpU6t2k77+AvL1Szw3KueuLcL6uanEKV6x+siuj1caVJQjsrLwMUZOc7vdlnAMfNwl9ofTNgqSqyhdJBlPkTXOqxjXTpz2f1ub1HJ6S3R5mecPFScSSO10trkCBImLdOXjWyGFp08L1KXo2fmYZVJSq5nv9CYZxiMwSEYlQDSVagUIg6gCBeehNc2lg6OEnmpXu1bV8N/kblOdZensX8n4wxDTTyFLDnY+iViVFIJG8gm3WrPojCV25yTT30dvL6CniatP0Vt2gtzO331DEPgFEFuRYJBM+j9/OtmFjRwy6unGy833sVWjUqrPJhRPECmsGhtRHZwUkaZMX2PnV54HDrErEtPN3vlbbuFRrVHTdJbAfh/M0lbSIIIVadiB2h/5CtSqRn6LFum46hTinM3H51kEIQ4EwI+s1+qkYPAUMJdUVva+t9thlXEVKvr8B/8vvMh1pBToKFqhSZvCvdYWqmJ6Nw+IqKrNPMuTttqgpYmpTjljsFGuJ8QEoEp5j0RySSPhWeXQWDk3Jxevay6x1ZK117gcriHEKW27rhcoR3QACkhRII2Nz8KfHonCxouhlvFu+re9rXTKPFVXNTvrYs47i3EKaACkpKm3SSlMHui0EkxvWel0Dg6cs9m+96DJY+tJWukeY3PHWELS2QAWtRlM3sn4GtmK6PoYmcZ1E7rbW3G4qjiJ0k1HiVcNm7uGV9EQNSVTIn0ZI/jxqcZgKOLSVVXttZ23Io1p0ruAQx2fPNlx1JTr0AXTIsRypM+iMLKjGi08qd1q92Xji6udz4vTYlb4qxGtCZTBRJ7o3iaQugMEtcr97L/AI+tzXuM/lD6tTHeP4tR38/112EY2ghlL6uz9I7nn41JBnsMyXFKZXP3yJtfyrE6KzXRs6+SjYtfNNQCCu42GySORnr4Gry1VhMZelmHYTL1IdRqHaIBukx7iN6z0ovNqjVVksqaZFxE2pSisJhGwE7R4TtMm3WipGTeZkU5xtlQIZWRBI2v7L0riO1SCLmKS6mEkTBOmIiBuKtSjaepNWd4OxoV8JPkdpaFaFaRdUACbG2rmBV6+Kg/RRFDBT9ZldvKCkrSVhQCSEpE6lE2CdG4M9RSacop3ew6dKbi0i+3wM+6nQShMISkkknYm4gbVpljaeWy1MjwdSDvIpJ4ccwr4w47xVp0qNpKoE/pW6iKxuSlqaFeMSvm3CWKYQ4X25KjKnEgqAPPvC4meYFqsp6qxWycShkxTHZqCY9HaxuefW9XSTmm2S75LJFnN2QrCgRPft6iT8Aa6NS0oXRgjCVOeWaswRmTCexT3QlRIgyZMzO/K01z4PU2VIaKxbbwyUYVRM6lJgXtcibHbYUyhVedrgUrUkoK24/EuBSlKTsWV/BddBO6ujDawSaEpR+cr/aakoVECyB/eI/2qoJWwzECyB/cvVPAET8ROWUP7ke9QqJMENfw4Xhe3U5C/nC2ktzHc0AlQEdZB8xWadSSloaFGNtdyv8AOVKadCyVW3IH5MiwHWmU5trUpKKT0CCD9Kg/3M+6ncBXEqZcLs/4C/u/XVUDCOVI+jHmfjVrAVM2Vpxjum0gGB5X981lnJQ3GqLmtDzLXQUp7xChBubAbGxkCBHSpTuir0eoQxKSQdJWBGkFMFJvtpHoEauW9FmQmtzPZg6oK0lZIX3iDFiCQfLypFZ2RqwyTlqRahMc4rLwN8tG2X8jwSXMUylQkFYJ8hc/ChvTRlacbtaHZhvpMEH1c/iNqzNXN7ukhysAJBB/68DFVyBnZbbZCUwnnznn1q1khc7y3BWZ4YrxOFdGnuOQvxTpUQR5KAsftGrRVzHJ5dA5mjSXG1tE/jW1J9xE+8ULconqjgyUBJAXYkjVOw9e48ac9tDpQS9rFd31LuEwyrhJ1CNR0m8bSn8oTUqpKKdi83QxCXWLVffuLuSZBLXfb1hXIzASDM2vJMG3SsFbE/zFFSsR1Cp0rtXb8i9g+HGcQnsEK0rnUlSu8kReLXgiRzjxinwnJyXmYqsVFtPwAuYZaplxSHElSwy5Ok2sFC1hNr12sOrQORXneegTwuDTob7qtyZnf6Mn74p3ARcgXgEjT3V2eSOVxCr+V/dUsLlXG4QBKFaV/inhAgndV/K1TwC+pJxRgACv0rMIPtXVWTGRlkwdQnSQpRhRg77efhWOW7Na2C6MOPmpcv39cQJ2LY+Ip1NaCZS1sFDhk6lHv9zD37v5NPWwq+o3CYABTA7xnDq2G0lIk+FCJuEMswoDSSEOmdWwSIudwakpczXF64xitP8AZgmPXWTErQ2YRsC5ZiVtqMArEWF4B6m17eXn1S6jjxL9VnexfdzFRSUq1IjaUavVPXz9tEa19blXQtwGtYV1xRWspJ3iI3NzbrSKtW+hqo0spAppSVqChHlUaWHZtXcI8M9zGNEJ3URIO8pINjYm9Q9YvUvFJSTsdexiFd1xF0xB2ETcWHQiKyJ2epuST0LWGxASFaleJJO3t5VdWKODRjzxo4XToblqfrE6iPVYeV/OrOOljOqqTuZjOMevEYlxa1LKQr6NAJGkcoEwD40xK0TPKzm2aLC8cHDpTqQt5aRCQogCPtFdzPLYzFRluVa1Mql0uOKWUkBSlKtJAmTp26mi+tjp0a8cqi0NazEpdIUruOekdjYXvyFqvGNymMp9XaUdFoXsm4hMhJCtIMJVyibTzjblSJ0I3uUqYnrGnrZB7KHQ2+rUElQ1LSALGQVCD0mRPnTKKE4t66C4lanEKcMDWySR0OhaSf8AxFb8PUtJw7LnJrw0UuJXyrGsuJZQhaFKBMgG/oEfGtaknomZpRktbD8e4hGjUUjvi1p2Xy3qzaKpNkbqRoSRH4h2/wClU8CL+kTcQ4cd8/8Ap0n/AM6iwXBHEuXss6XC2kkyYI9I2j9ftpc1GKuxtPNN2uUsvzBa0KQ4sEFshKQkAJgAi4veBvNZoVpOWpqqUYqN0ajMEQXPBg/Ct3AwJ6mdxWaKS62hsAFLSUkkTOoBVhPkKyV6zg7RNtCgpq8jWZTCmkGBcTt1J61opTzxuzLWhklZHIWHVFwqUSSTBJMm9Y6i9Fm+k7SQbypvSAIv5T99ZJu5pgmgrju8kgJ3Fz40uDSYyabKjDwiCTqG0WFvIGaZIokMzNzuJtBn1+08qhPgWit9QTg8wWl3U2UgpvqIBHQ72503KsupRVXm9E1mRcdutLSl9SXWjaUABSZ52FwOnn4UmVJS20HwxDi7N3Ng5nqC0pAKElaT2SVSLGw1DcTeLyRelZHG1zY5Rku05sy7BgqNiQRNvaKe1c5u25YxWXvEIcaQogSJBuec33Husauo3RRzSZ49gXG223l93WCNNtQ0kiVDlJmOsGq7aBe7uW8JiVAWUkA9BJHmItVG9RqWgGxyhCgIN4B+/wAP30yJ0cS74deBLl+LhNleoDaPVUPfY5cbWNLgXVB5lfpBTRAtA2j76pCybG1ZZoq3I9+UBaj2AiEqbJJncBSZ9x95pj0aZmjDMyrlLQSBCRO4Orkee3Klwk1UTRonFSptMyjzAU487iFmAtQtcqIJAjlHKtU5u+hkp00ldjMszctBaQCUlKgAT6OoEHw506FZxVmJnSU3dG1x+NDrRWm4OFT7dZB94rXF3V0ZHGzsUuM1nsW1EQQJJ6GQB7aTXtazHUL3ugFleBLoKluFPMAHr4C1c+UrP0ToRhmj6Qebxi1IxIUoLU23o1DntB9aSDXSozzQObVhlmAcycS2+kJUSClKlQQYWRcctrW8ay14py0NVCby2Zr8qxyVIGl1MxcKUAQb8iegFaMPZQM2IblLVGFzDLwhxaASNKyPYSKw9YzYlZlzAY9SSRO9vZY0qUTRCYYxGJ0NylZJ6FMR771RRRZyZWzLIVJCXGlEpcAI63E7feK1Sp2V1sJi795A/lThZWskygiypvIk6Z6fxtVVG6zItmtoZxlu8Gpb0FKOpoMCw3afeKRLc0wXYaVnh5L4u4tOmLpi4vc9YiKqpWGSceJQ4myprCoaXCl3UFEGJ5gnpHh4U+OquZG9SlkGcNNOdotC31d6GyElCbjSQTzt09lDdkGrehe4rzZOPfYLLa2dYKVIWRpF5CkxNvTnblRDXQhpx1ZPw7wziPnHYrUhJ0FQVqnULwEgQTMbWsD4TLh6ViylLJntpewGWJR2KzCQSZCbgnefGq2szU8SpQatvbyFhMjcU4nsjDaydJImN7edqhsynVMr4VYAaXiHwgNpKYJCATAAOomLEbCZpKV5XJc2lZA/5R8j1ttYpl1p1GHbKXENxqhVisAEzFpG9pp0Hqkxb47mQw2XPNFJcQVNBJc1pMpUhI193kZHLe9XjTSmrl51c0HbcyOauJefUGSQ2VKUkLPW5/dV5WTbQqCk0oth3JcOhKACgK1dfDrbb9VZpSvI2RVlZET7y8KyGyAC6lUA30o1kiPG3PrXRU3GmrHMcFKoyNvNFPIUw6oBChOsglQUCFJJM3kgJjxAFIb4sfHayPcoxoskkAgEQRcz4c+W1Z5Q1NSnoLFvKK1lSSAswq0CAAPup0NFYzVFd3AGXYfWsDfwonKyJpxzM138ntFKZYKj4H1cqzxbNEkuQFzTEhx5xyQkLWpWn6wkk3gEA05R5IRbmRYZps6iFqgCSlSNxPJSVGDfpVp5rJNe5kxLicOlaJQpR8FH3b0iV4SszpUME60HKMjRcK5y3pbw7wIMkNOT3ZmQmdwenqFq20alvROZUp66mkzvDJdwzkmV6SQo8iP+qtP1WkVirM5/guH1PYU4tEKQh0oWkbpEAhSvAkx7Otsji1G5eM052LDZCSIA8RWR3ZsWhrcienUBsYk/D10ylFyE1WkXc4YQ80UEd0iI2/661tS4GNvUwWXYDslrmQtO3dneIA6edZKrlsbaUY7hLH4nsy06QAUOJJSBBI3ULWiPjUUtwrJWNZisQljFoVEpW1dXP0hpV6gBV6lXq5JmjB4R4ijOKfJrvMvxpguzxRIB0uALHSTMwff66YzAuT4HvCuPCSpKiYBkR4/9UmpoXWq0KaEB3EPOOJU6QTo1KJhI2A1THwk1WctEkNpR42JMNj1YDFNrSoow6/TRcgEyZAF5tVlaStxKVFld+BazTjBrEvICWyG0awSSEylSYUdOwM969zApqTSWYpTgpZrfephGsudJBSCDsDtfb76flbFqEjV5ThVju6Re023PvnxrDKaWpsSYsxw2vSFokAyIPLaPdPsrXBOpBOImVGz1Hqw4LXcTAQpKtKQJUR3o3HMC9KlFwlZktXWhQHYElQVp6g90omxkHaqu6diFawYwLmpSnUBQQq3eEBX5YBuJiL+dRLTQmOuoLz3JezeS4ykBLg2HJQ3Ecpt76avSSRCjZ3CDmRvKgJcLSkjvQJCpuIJ3jqLXtMSWPD5fW3KTqNPQzCcEVagEBJTtJ3AEm5NyBe1qOsSau73FuSRHgsNqJnYIUQZsIE3sbVeq3FK3NErYI4FRQlIAkqJIhVjta3OBYWPtpFSOeTvojbhsU8O0149pSx2HV2p0A3OpMdd5HkQfZV6TSp6kY5x65yhs9fePzPOnsTAWYQPqA2J5k9TPsqW7mFsOfJNxGMJjuycP83xH0bgVdIP1FEeZ0nwV4VItms+UXhJpprFYjDakFsoPZnZKZIXFvRMpI5jT42r1UbFuuk3YxnCeaL19mVHSsHfkd7dLSIotYnNfc6nleQvPoBQBpP11GB4+PhtV7oo7mGzPK3VYlcAhTZKSB3j3Sb6d4I51lqTUnobKMcq1PV8LYrEu9m2kEpb16DCOYEXsFEEGCRainb1eIVW/W4Ghx2Bcbw+HGKQttxuWyNIVMRpIOoAjSNwetLxULxTZ0Oh6zjUlGKvfttsBeJXwtnD9UlSfZpj3RVqMr01fgK6So9XiZduv1A3DbCl4goSkqlM2G0Hn050VnFRuzLTvm0CGY5e6xiCSm2gKkEbG2x6HeKzxnGS0HpOL1J8t4dbxspdCxF0qQUi4sbkGR3h4eyqutKlqizpqpuUeK+Bm8GEOtvkiRLbgGo8zpKYEDmCPXT8NjOtllkhM8Nl1TA2Gl2JUQAJhNvWY3vWmrVlmsVtoX8AvQ4Eh1UKFzupNjYE7HlS1RVRpMmnUcWXnVBWmExpiLyTcEya3wgoLLEmc8x4ydBUk7FR28gP48aViYXSZRMJYVpJIMAmDeOYBO/qrHqS0iQokRUElZ5pKtJIkpWdO8GZlJjkYrThvWJRZwqItcAAAAzbew1cp6WrVLcyYhelsc5xCoCtZlZEJAOw8Y2HQeO1Z0ru0Nt2DKeCdUDIVHXnI6QdxTHHOrMhNh7DZogpENwoAiyoTfnp3n10v8PJt3lv2a+/9i6kkUmsTC4MBMQDE6d5jnHevV5U/ElzueZy0204kNzoU2lRm/fI78GBKdW3hFKTuKe5QxTUiRvVkVOy5FnQzLLylRPaqaLDwG5WB3VX+0Ak+cjlUlWcjyp8oU2diJ9sGoZdbnZfkhzVZSWQqRZWk3uZlQM7Wv4x60Um7sfWSVjbjhtpTvb95LszrSr1EQREEeHWp6qLlm4lOtko5eBfwWSttvLeTq1rBBkyOWwi0QBV400nmIdRuOU5/x9mClvrbJlKICRyBgE+u5k1nrtyzRfI6XRtoVYT5u3v0Of5y5dKRtc/AUvDPRpnQ6birxl3o0vycYSO1dAuYT6hf4qNIxru1E5mGVtTX4jAN4ltOoAlIIB28D7RFYk5Qehosr6keTZK2xcAzBEqN4NzbYbdKJzlImy4ADiDh1/FPKIjsgRdSoGgQSABfqOW9Oo1FBdpSpbZmJ1a3SjDo1SspQlCSbEwkCPPfxroU4zklfczzlGLJcfgE4V7sXXEdvpBWlJkNk30FUwV6YJjaYk1uowUdzPnzMlTim4PeBA5b1qSLXKOCxgUgKUfSJCQBz3EnaKicc0bBotQ3lip3+yr/AGmua1YngPdd0pUqR3QTUaEkeT43s0ald7TY85m1OoNKaKt21Hu48KMgGIET/HWa2StfQy1pXkc6xjGg2MjkYiR/HKlxlda+JYjw2GJEyLb7k+wCqdalwLqHG5fw2GSQIWVE7ICSCesFW/sqHWlfa332FLNPsLONwqdJ02UgSpB5de9AuJuOvWphUk9ZbPZ/sSBsa2dOqDG08vb6qtUavYiSZ5hnrQaWUNBwbmHzfFpkwhzum+yt0H22/wA1FyGrgnOFw+7FvpXCB076o91DJR0T5LMQUvpi/cuOokT7KTS9ZmjEeqjueHfkeiR4U+1jNmuSKdH7qAuch4qUF45czd0D1EBPwNZrJ1WmboycaSkt1r5gDijKuyAVq1XIFuVXjQVO7QzEdIyxSjGUbWA+R5s4wtZStSZTMA2J222rNiKala4UJWTR1LJ8wTo1ahpiSZsPPpXOnGxpi7k7WYIeB0rChzCd6VOLW4yJnflD4nGGwfYoJLr9uXdSCCvUJnvA6R5npWnB0M8sz2RkxNSzuYjhTiJeGZfxoUkOpUGmkkWJUneJvpBKjPhXYjC2qMEqjnuY911S1lSyVKUSok7kkySfEkzV0QarKXpalV9MiTv7a003oNi7oHocKWmYFtYO3KTUX0DgafJngIuIgiT5Ec6xVWnLQvwLuMbC2lzJGkyNqVxLgvDL1ME9Qk+G4pkPWFVPVL2CEoSR0+Fq1oxMxua4ZaWidH0ciLgwIOq/iYvbYVlhNOW+uvia5RaV2Q4dlMJTqgb9oFDn+STyFutWzOzkl4WJyP7ZbbUjVLim+76EAk29HVAgx6qFntaKeu+3kVkrf9jMZi0FEAFSj6SykJJHIWJ53k9BTYU3e70XBbkXKecL1ISSNMydN7A7RPKBS7JPR3Cb0QLQKuKLEkDyuDzFACxCipRUd1EqPmTJ95oA6V8mjSS72gBJASB4TcgeNh5RSaaabH1mmkd0wD+pP696cZ0WiKCTj/ygshvGLKDClJCwIPdMQDfe6ZrLUVp3NdLWnZnL8fnmIdUkuuSJEpCQB8J99aXK6M6VmOcSrtEadydN/GkytbUfCTjLQLtYdaXEhaFAmIHI+XI1jco2NkU2w+7icOyspWhxxSfrIdKBPOAmDbakRU5q+w2pGMXZHNc4c1POkbFRibmOUk72511aekEcqr6zKQmKZcWSMi9RcDU5S6lDPfiDJv7PurTTVo6jorQ8wuGhhSwUwpwACRIB1KA07gW6RWKc7zdthqso2L2H1adMgbXA5zNLtqQFn3D2auVjQTwAGWnThDJmwv6xHspkdZipaQDWTGEkHaQQfMAR7R761IxsoYdAewxQeaY/VXNvaR02rqxiWm1JMEEEbiK6EZpq6MdrE7YJi4vzPKmNkl5ODEE6tZ6JBk9Y1RPqmkde81re9jFBW1uUM0cNkG2gQBa0cjA3/fUKKtfmUqS4cCo2KliidKrVIDZlPlUMDtnyXZersWibaEajPKZKR6tXuqVsSzqeBAgKBMcvK0fCggt0AA854bw+JeS48kqKU6bKInmJjfn7ahxT3LRnKKsj5x46wIZx2JZSAlKHDpTvAN08zyPWesbVBKdx2Rq7VbcelrE+q8+6kVnZMfT1asdkwbA0CQDMC/sriTlqdOGmpVzDhXDPBRKShU7oMdOUR64qY15R4kOOZ3ZzP5UcC2y80EJCSUbDoISmfUIrp4Kbkncw4pKLRid632MZKyL3PnUpAH8wbhNtgBbxNgPL9VPqr0DSifBGQk2jr7OVYXBxWYu3cK4cUu5UJNiQQelQTwMXlDQA5mBa9vZW2KW5ilJvQ2OVq7lXFmW4Rx/d0HcVz60bSudClK6KOetKS6oK9HdHiDcjwAvT8O1bQVNZWWMFi0qMSG4jSNI0wOSiBqJ8ampSa1evPX4cAUuRaUwhB76kyNla9RUfECYTPkYqIzk16K37NvHTUnv37TM413UpZme9vET4xTUrKwmVr6DWxUMqSihARYZUkjqfjapA+kuHGw1gVnYqSD91RfUlo2WXJhtA/IT8KkglcegTvQBDi8SEoUo7JEnyFz7qAR8//K0EqzFbidJQ42haVJuFDTpnzlJHqqjZdKwL4GanFi1gk+2wH31lxTtAfQ9Y69hVyEfx4/dXGlo7HTjsX0psfEj+PdS7aEvc4bxfik4rM1ICwpGsNpI6Dl+mSma7+Dp5IK/E5eKnmkBM8wYaxDzQ2bcUm3gSK1cTOtimmi4Gmw782/IFvZWxbD0Nad7y42Ch70/urNiVoWiEcvXJrE0WCjS7qHh91QBjsoXCb76furbFmJmqy5yE1cWc+yrE6FJVMXuOo61nqRzI005ZWaXNsEX0BSPSR6pB5Vno1FB6mmpDNsZwJvBBkbiL10Myte5ltzLjWEcOyFeANvjvUddBcSE0DFgAOAyFCIEeN56QKpJ66EaaiaVUMqSuKAHnRYCbJMJ2j6E8tz5C/wAYqQPo9xsIZU2m+hCRPU86gnc1eFPcQfyE/dUkDVHveH8fqoAa+mDHIp/j3VLBHBvlZy04fEtEfinAspHRUp1+q6T5lVLaGZrlb5Pmx2il9FBPwP8AyFYMY3sa8PHW50rLT3gOhP7q5kuZuS0CrQtf+OlURLOa/KTgQwyhxpIbKVhSSgAEKkEG3Ob10cFUvOzZkxUUlocwfxKlqUtZKlqJKlHck7k11TnDEqoQBpPpR0b+F/gK1J2HIdhuZ8En4ppVbWBaO4TyNUqPmfurEy25dw2Ila/CoJM++nQtwdAf49la4O6Mc1qaHBG1MKM5+1pSs6tkzA3k8vV+qk6taF9marLsx7oO9qxzhZnQjK6BuaYsBf1p5wYBva/ORG21Pox0M9WdnYqLzZRvpTq2C+YHhy2tNMUEtFtyM9+RVXi1KSoGDJkmLnwnpYeyjKk7ls+liFo1coTO7VCAP8AMasWD0t7SKsgO5qPdUT9b9Z/dUEo0+Cnsk32AoIZL9cCgg8xarg/x0qbAc7+WPKw9hdQ9Nolafzbax7L/AOWqsvExHyeego/3t/0B+quXjXaS7joYZaHRMpBlxR8Ej+PZXPlrsa0EcI7KL+NUasTa7MP8rK/5mPFSfjP3VswHtDPi16BxtRuK7Ryx4oAMA/SwedvaP31q4jh6ZDc/3fwUD99UqK8Cy0CHDirJPXUf49lYZFkOyx36Rfl+uqvYniU8xT31n8n7hWmn6plqL0g1l57tOFMwmPH0qo6/EA0mOxeW4xtRGxI8qmwJtDyonczAgVNrA23uRTQQeN7moYDog1IEizagDbfJix9KFdVf7Qf11PADrKl/ReuPVaqp6lkjVYNUIA8BUoqx6196aCBqz6UnwHtFWADcRs6m7iY3HUEXHxqjLI5JwrDL2IwpsQrUgnmBYf8AjpPrrmY2L0ku46GEktUzeNOgdmkGRqBUev8ABv6q5zXI2hFg3WPGqvYlGN+VZM4L81SPiB99bMD7RGfF+ozjLldo5TJU1ABRVloPUJP3fca09o5F51Mp0zbS4n2FMUS2JZLhXgyjvkAhJA8SRsKw5WWU1YoYDMAhwldpHnQ4kZ1cgTmALutSe6YBE/kwTV1GyFydyROZ6SdK1gTYTVHn4MusqWoGxAhXqB91ORmY0GpAkFAESKAPWfSNQwJXhtQgGqVapA6L8mabA+Cj91TwA6MwqUAdTVFuM4GrwyrAeFWFkmIPeR0vPu/fQQMSoLKkzfb4Hb76m4WKeaq+jJFykifVY/GoJOI8WZqlnMlOBM6UJSpI6xe/lp9hpFWnnVh9OeV3NNw9nqMQ3rSbgiUncfu8a5Vak6bszfTqZ9Ua9KocnkoVmY5Gb+UdGrBPeAB9hB+6tGE0qRFYnWDOGrN67iOVcmaoYBRaZS3F1aYt4Ez8RTnJJajkOxuKCFgEHnP+ZI++olOJDdiB/DOOJSoSecdKzOcVuVUZMbgcGp6EQQZIBPhcg+qolNRVyVG+gZa4YUm9j4T7aX18bl3Rs9CNXDy/Lwiao8Qk9BipXWrLDnDDR3W5tG6f2aZ1rPO/mFTkvP6jfwVa+257U/s1PWsj8wqcl5/U9/BZr7bntT+zR1rD8wqcl5/U8/BRr7bntT+zR1rD8wqcl5/U9Rws0DOtz2p/Zo61h+YVOS8/qPc4abP13LeKf2aOtYfmFTkvP6jPwWa+257U/s0daw/MKnJef1DmRj5qIbvaO9+6KnrmH5hU5Lz+oZa4hcSIAR7D+uo61lvzGpyXn9Qizx0+nZtr2K/ao61lXj6nJef1HO8e4hUS21bwV+3R1rD8fU5IYjjh8KUrQ1J8FW8u9ajrWH4+pyQ17jZ9SSnQ0AZuAqbgD7XhR1rD8fU5Iw+JyVDhUpS1kqMkyNzf7NR1jLfmVTkvP6nmAyRLKw4hxwKHimD4Hu3FVm86s0Wj0pVi7pLz+pr1cTukAaG7c4V+1WT8LDmzR+eV/wCmPn9Snm2brxDS2lhIStJSSmZva0k3q8KEYSUlwKT6arSTTjHz+pkvwWa+257U/s1r61mf8xqcl5/UceGW5nW5/wCP7NHWsPzGpyXn9SYZA33ZU4QD6MiD5wKh1GyV0lV5Lz+oSLKZkpSfDSIqjdy66Uqr/bHz+pMhYGyEjyFVcbk/m1bkvP6nqXADIQkHrF/bUZdLB+bVf6V5/UkGKPQVGRB+bVuS8/qe/PD0Hv8A10ZET+b1v6V5/UrVc5R4TG9Sk27IlK7si/gsoddEoTPwHrp1Wj1Mc1V28zXSwU6vqv77yvi8KptRSoXrJSqxqK8ReJwtTDyyz8HzI1piPET7yPuq6d7iZKyXavmxtSVFQAqAFQAqAFQAqAFQAqAFQAqAFQAqAFQAqAFQAqAFQAqAFQAqAK2PUQArkFAq8v8AuK1YKcY1lmH0I5m+46Pw5m7IYCRBMXpHSVavRqSnNei3ZPQ9BgoUqkFGL13Zi+IcyDuK0pIISkzHqpdDDRhQVZ6OXDs4GHpWtmeThH48SF3ZP5v/ACVUR3ff8kcme0e75sYoRvbz9oqxQeplQiUqEiRIIkdR4eNTYmz5HnZK0lWk6QYKoOkHoTtPhRYLO1z1bKgQClQJ2BBBPkDvRYGmt0MKTvB3j19Kgiw7sVRq0q0kxMGJ2idqmxNna4/5o5MdmuYmNJmOu21FickuT9wwNK06tKtMxqg6Z6TtPhQRZ2uP+aOTHZrneNJn2RRZk5Jcn7hqGFFWkJUVDdISSbb2F7UWIyu9rajQg2sb7W3jePKoCzPEJkgDcmBQRuaP8Bcd/Y/6jf7VX6uRp/B1uXmhfgLjv7H/AFG/2qnq5B+DrcvNC/AXHf2P+o3+1R1cg/B1uXmhfgLjv7H/AFG/2qOrkH4Oty80L8Bcd/Y/6jf7VHVyD8HW5eaF+AuO/sf9Rv8Aao6uQfg63LzQMzjI38Lp7dGjXOnvJVOmJ9En7Qqri1uKqUp07ZluDqqLFQB781LoKAkqkGQkEmOe1VlUjT9KTt3jaKqOf8tNvs1Bo4ffEBK3NCpCQUmSegIIny8KdVx0asHCbTtq9du86FKrKDU+rd3orce4s4HLeyRICjJgrI3I5T91UlVzSy31XDsMNac6nptaXt49/MINBBU0HCQi2oi506jqjxiqwtmd+fyRR29G+1vmwpm2cNPOMvaCFIVC21EKBQFa0AEJSIAKkRFglNzTM2qYyrVjNqVtuHZuvmi85mrBCgp5aivtu+UuHSHUwmUKURqBsdFoAqbrn96DXVptO7et+el197FZWYtJahLqzpw7jPZBBCVqUVw5vAHfCjN5QN7Gi6t4WF9ZFRsnsmrc73189eOgQzLiHDqcDgK1FC3XEBIKe8sISiS4VwpMFcgaZSO7ehyV79/mNnXptp8rvytx9/IHZnjsO625pUWyp3ttBQVd4oAWnUIHpzeBY7VDaaFTnTnF62u77cba+Y/Lc+QhltoyIRBUNR73zgO6dOrQQUc9Mg86lS28PiTTrKMFF9vxv3bE7/EKELeW2QtS9JQD2wAIc196XZ25JISdoozWLSrpOUou99t+ff8ACxGrPEEa1OKKlMhss6SEheoKU4DOmJBXtMn10KSXl5EOumrt8LW7efL5kuJ4mSp1KwpaUheIkAruHE/RK7yiZndMwmJAFGb4Ml4lOalfS8uez2/6BGV4wBDqFvLaU4pCu1SFKPd16gdJ1XKgrzQJ61CYinLSScmr21328w2OJmVKOpKgkrecTa6VqkINt9SVKCh1IPKpzK3v87/U1LEwzK60u348H463MphPTR+cn4iqGGG6Poaa2HowTmTmLDh7FKFI0SAu3fkACQQQCCSSQfRgb0yOS3pFXfgRB/GAn6NJmCCdI595MBy1oi5i9ztU2hz+/cHpHmHfxspC0NhPc1E7nkuCF785jeRB3I1T4MPSKXGefuYdKENnSpeolcAkJSQmEg21FSkiTYCSazVJOOiMmMxEqaSjx4/feBDxPimQppagtzUBdKVqQT9UdlAcWv6qYBFyYApeeS0MrxVWneL1fvt2abt8Fp2lT5TlrLeCLqdLhS4VJmYP0UiRYxU1L2Vyca5NQctHZ/IwlJMIqAL+S/jZ1ABIKoKgnVEEJkkC6o9QNZMbrSta93ba9r7vTkrm3AaVr3tZX3te2yu+bt4BX50B83JWme0b1QoWgKSuYNheKwOi2qqyu2WVtHzujpuuv5MnJXzRvZrk1Lw1sUMY+g4ZCUm6V3BjcgknfaTE1so05xxMpSWjW/jottzDiKtKWEjCD1UtV2tNt92u4P7Qp0ERIHMBQmVbpUCD5EVsjo33/JGCT0jbl82aPEYrDKU8FhvSFMdn2SWkH0SXLhN06vS9VP0v4/Ue5wble1vRtay7/wBxnECmS19F2XpKnQWJ/HOabR23oaNjpiOU1ErcArOGV5bbva39Tt27W24FvAP4QpZSoMylLJUVJbi4V2lwnUVTp1BRI8BU6ffd9RlOVLLFO19L7c9f3IMF2GhuVMBsDDmCGtRXrbD4XP0s3WeadA8qFb4fuUjkyrbhy3ur9vyseYfE4ZK2NAb0Fb3adqlpZjulEkpsmZ0+uoTWhKlTU42ta8r3t2W8ORQy7MB2TvaBqSpuPoWtUFR7XT3Ps9NuUVCa4iadT0Xmtw4Lnrw5EvESkdmuCwVdsex7HRZmFWV2d4nRAX3p1eNEti1drK7W30tbbXl4b8bhYrw/aq1HC6dR7HR2Nk9i5Osxo/Gdnp7STq8Jq+l34jr082uW3C1v6Xv47X4g5ak6V6DhtWtfadr2JlHZo0aOyTB72v8AFCdWmetVe2naKutbZb3422suXby1vYuLXh9Vjhuy1r7UEN6yjsmtHZ21zr1xo+tM1Lt8f2L3p5v9tr67bWW3He+3EHcTKbOjsuz0wPQLH2UzZoBwXn0yb1We+hSu42WW3Da3Ls194Gwvpo/OHxFVM8d0d2xbSHCD2sRyConzg1tUrHoXZlRvLUgQX1GxFlkb6Y2Vy0wOcGPO3WdhFlzPRl4lSi/JVHOBYqMQFCx1GYijOuQWXM9/k8akntyQFaiCZkzO5O1hbawozrkGnM8z3KWcSgBSwlSSSlYKSRqsoEKkKSRYg70mcVIVXowqrV68ynkHDTGGVrLgcWJCSQhKUTvpQmwJ2Krm1RGCiLoYSFN5m7vwVu5IzfyuOAnDQQYDuxn+yqtbgZ+kN4+PyOfUg54qAFQAqAFQAqAFQAqAFQAqAFQAqAFQAqAFQAqAFQAqAG6B0HsoIyrkLQOg9lAZVyFoHQeygMq5C0DoPZQGVchaB0HsoDKuQtA6D2UBlXI9CYoBJI9oJFQAqAFQAqAFQAqAFQAqAFQAqAFQAqAFQAqAFQAqAFQAqAFQAqAFQAqAFQAqAFQAqAFQAqAFQAqAFQAqAFQAqAFQAqAFQAqAFQAqAFQAqAFQAqAFQAqAFQAqAFQAqAP/2Q=="/>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 name="AutoShape 8" descr="data:image/jpeg;base64,/9j/4AAQSkZJRgABAQAAAQABAAD/2wCEAAkGBxQTEhUUExQWFhUXGB8bGRYXFx0aGhwdHyAcGhocHRoYHSggHB4lHRocITEhJSkrLi4uHB8zODMsNygtLisBCgoKDg0OGxAQGywkICYsLCwsLSwsLCw0LCwsLDQsLCwsLCwsLCwsLCwsLCwsLCwsLCwsLCwsLCwsLCwsLCwsLP/AABEIAP8AxQMBEQACEQEDEQH/xAAcAAABBQEBAQAAAAAAAAAAAAAFAAIDBAYHAQj/xABMEAABAwIEAwQFBgkMAQQDAAABAgMRACEEBRIxBkFREyJhcTKBkaGxBxQjQlLBFjNicpLR0uHwFSQ0NVNjc4KjssLxomR0k7MlQ0T/xAAaAQACAwEBAAAAAAAAAAAAAAAAAwECBAUG/8QAPhEAAgECBAIGCAQFBAIDAAAAAAECAxEEEiExQVEFE2FxgaEiMjORscHR8BQVNOEGI1JysjVCQ/FigiQlU//aAAwDAQACEQMRAD8A7jQAqAFQAqAFQAqAFQAqAFQAqAFQAqAFQAqAFQAqAFQAqAFQAqAFQAqAFQAqAFQAqAMRnnFT7WYN4ZAb7NSmgZSSqFkAwdUc+lKzvPlMNfEzhWUFazt5uxQ4q42xOHxTrLYa0I0xqQSbpSoyQocyarKo02heIxVSnUcY2t99pocbxEr+TfnbWnXpSYIlIVqCFiARsZG/KrzlaN0aXXbodYt7eYJVxdiP5NGKhvtS7o9E6YkjbVM261VzeVMSsTPqOs0vf5g5HF2Zln5wGWizfvhBixKTYOagAQbxRnna9hKxOJcc9lbu/c0GXcWl/AvvpSEusoUSk3TITqSeRKT9xHjVs943Rqp4nPSlNLVJ/AAZZxXmmIBUyy0sJMEhMQd/rOiqqc3sjNDE4mfqpP77wjmnEWOw+DDrzbaHi/o0lMp0aCQYSs3kdfVRKcopDZ1q0KWaSSd/L3gw8X5mGRiCy12J+voMbxyckXtJFRnmlewr8Ticueyt3fuXsx46c+ZNPspQlZdLbiVAqAISVWgjex9dTKo7JoZPGS6pTjvez91yLC59nDiErbw7SkKEpVAuDsbuzRmnyKxrYuSuoq33/wCQ/ivjDFYVxpAS0CplC1hSSYWdQUBC9pFE6jUrInEYmrTcUrbXff7w3k3ESn8vXiO72raF6gB3QtIJFpmCNJiedWz+hmNFGu6lJy4q4Kyji7EOYHE4hQb7RogJhJ0307jVJ361XO8txNHEznSlN2uvoDcFxbmjranWmWloQSFKSg2IAJEdpqNiNhUZ52uJhicTNXik13fuaPg7i354hwKSEutie76KgeYm4vuL7i96vGd02asLieu0e5mcp4yzLEyGWmVlIBICYidvScFUU5vYyU8XiKnqpP77w0vPMwawmIexDTba0Fvs7SDqVpVIS4eo5irOUlG7NCq1405SmkmrW+7lfgvjV3EYjsXw2NSToKEkd4Xgyo/Vk+qinPM7MphsXKc8s7FjMeKMQjMvmqA2W7ASk6ro1b6o38KjO8zX3sNnXmq6pq1gPj+Ls0YSFPMttgmAVNneJizngahzmtzPPE4mCvJJeH7hXh7PsyecaK2EBhdy4lBHdIkEEuHw5VaMpMbRrYiclmSyvj9s3NNN4qAFQByziv8Arlr/ABGP9yaR/wAv3yOViv1Ef/X4kOf4IP5wto7LITPQ9iIPqMH1VW15tfexFaKlisr4/Qq5ZmBGAxuFXZSClQHT6RCXB6lR+kai96bXd8SlKbVKdN/fBllz+o0/+4+9VWfqL75l1+kff8zWcGIBylIOxQ8D+m5TF7PwNeD1oLx+LMXwYr+aZkP/AE4PucpcfVZgwr/l1P7fkx3BufP4ZDiWcKt8KUCSkLMGIjupNEJNLRE4atOmnljf3/RhjjbMHH8tacdaLKziIKFAgiEuAHvAG4vtU1XeKZoxFSU6GaStrsB/ws//AB4waGlFRGkrJkQVSYAuTyqHO8cohYn+T1aXYQ5lljjGWtdokpU5iSsJIggdmUiRyJifWKiStFFJ05QoJy4y+TDOS8WYtrDtIbwLjiUoASsJchQGxEII9hq6nJLYdSxVSMElBv3/AEIflASF5jhwoWUhoKHgXFAj31Wa/mWDGa1Y37PiQZG8cKvH4NZspp3TPNSEqIP+ZBn1CoTtGUSKL6qpOk+39vehcO/1Vjvzh8EVP/G+8jD+wqffA0nyTf0R3/HP+xumUvVNHR/qPv8AkjO8A93MH0jbs3R6gtMUqnx7hGF0xLS/8viDOCc3ewyllnDqfKkpBCQo6QJg9xJ3ohJq9kIwtWVPWMb6L72Zrc8zZ7E5XiVPMKYKVoASoKEjW2Z7yRzMeqrTbcNeZunVlUoSco2MYhhTDOExje/aKB/OQolI/wAyZHkmqL0bSMNnCEaq5v8AYPPYhLmdNOJMpWW1A+BaBFXXtfvkaZyUsTGS42DPyt/0dn/G/wCCqmrwG9IezXf8maLg7+g4b/CT8KZD1UaMN7GPcgxVh4qAFQByziv+uWv8Rj/cmkf8v3yOViv1Ef8A1+JJif6/H56f/pFRH2n3yJqfrF4fAHfKNl5YxilJsl9Oq3WwWPaAr/NVaitIXjIOFTMuP2/kTOf1Gn/3H3qq0vUX3zLL9I+/5k+UcYMsZb83AUXtLgFu6CtSyCSeQCgaM6yWJo4qNOjl46/E84Uy1SMuxzygQHGSlE8wlKpUPAlUeo1KVoNkYem1RqS5p/BjeAeJmMI26l4qlSwRpTNoAopzSVmGErwpJqRf46zxrF4FK2dWlOICTqEX0KPwIqKslJJrn8huJrRq0bx5o1HAf9AY/NP+5VOj6qNOE9jECfK3/R2f8X/gql1eAnpD2a7/AJMj4e44wrOGZaWV6kICTCCRI8alVI2RWji6cKai+C5AfjLFJdzDBuI9FaGFJmxguEi3kao/aLwEYqSlVhJcbfEn+VPLy283iE27ROhRH2gLe1BI8k0VVZ3GY6DjJTXcVOHf6qx35w+CKP8AjfeLw/sKn3wJeCeLGcHhnEOBZWXCtKUixGlAFzYXSamM1GJOFxEKUGpc/kiX5MsCtbj+JUO7oUkHkpSiFKjrEe+imtGy2Bi5VHUf22C/k9z5nCKcU8VQtCQNKZ2JJ+NRTko3uIwVaNK7lyRqOJuJGMXgMSGSrudnq1Jj0nBH+01NSSlHTsNtWvCrSko8LfErZJlnzjJVIAlQUtaPzkqJA9d0+uptemUo0+swzj3/ABMpwasnHYaTPeAHlBiqU/W++Rjw7vVibb5W/wCjs/43/BVXq8Dd0h7Nd/yZouDv6Dhv8JPwpkPVRow3sY9yDFWHioA5wv5S1j/+ZP8A8h6gfZ8ab1YjrnyI/wAKVOrQ8MtacUb9qSkqSUiU3KJ326VkrYjC0Z5ak0mXjRlV9NU79uh45xWpKkvuZa2l0m7liod2AdYRP5NFLEYWrK1Oab8wnRnF55U/H9z3H8YKdShbmXtOtj6yyFBM6RICkef6NXlVw/W9S5rPy47X+BDpynDM4XXMlb4kSpotpwDKmk30DTo1XPo6Inx8aKtXD0moVJpN7JkQpucWowuvIrnONJBTlGHnVYgIBi3e9DxPsrP+NwS/5EWWDluqS8i1ieN39BDuBT2ZXoIU5KSg2BI03BMCPGm0sVha0skKib5F506sY3nDQFu8SNaihvK8KtWmQmECbxH4unVY0qUXOo0kuJlhThN5Y01fuX0JsRxQG4aXljCW1LkA6dJVEFWkIjUBad6pRqYevdUpKVt7do2dHq1aVNJPuLn4dOMNpjBIQ3qSlASuEwoTIATbnarU6tCpN04TTa3XK2ha04QTy2XAevipzEtgrwDbibFIcUCLjca0+JE0ivjMJSlkqVFdcN/hexZUalZXyXXbb5ggcRJ7RTQyjDdoGwvTCZMkgj8XEW3pjq4ZU+tzrLtcV+H9LJ1avysgoM8UrSpWWM6kABBOklIT6ISdFgDtG1J/HYH/APVDfwtRtXpbdxFj+Nlr0t4jAtKnvaHFahMbwUEb6hPhWqi6NeOanLMtvH7YusmvRqR95Xa4vOlbTOWsKSRKm0kBKu8E3HZwbXv0qteVCgk6skkwpU814wgu2xSx/FzbKlhWU4YFKCu4TsNUbN89Pvq1FUa0c9NprsKSpRpytKmk+5BocfPobQVYJKEqkR2lhYkCyeYFVpVaFaThTmm1uvIdJVIRTcbIAYXjFtekIynClRWlOkAGxSFk/iuU0ypClSi5TaSXFiI0oSdowV+4JP8AEa2mFn+SGAkiVoSUkEJlSdQSi8HqLVkpYzBVZZIVFd9lvjY0PCShF3p6cdvkT4Xjh9DZGGy5vSBOlDgQNRIkQERsSZ8KdWrYfDtRqzUSKMJyX8uGnYD8JxkEvpQnKmEOydtIUCCBIIb+ySd6vegqXXZll3uLVJKeVQWbwCWYcYuOgoXlyHlJAUG1qCoJt9ZMDc3pUsRhVTVRzWV6JjHSnN5HC73sWWuMsQgJSnAJSgJ2SsBKYHogBPwpax2C2VVDFQrJWUCk18qijpPzdEGf/wBh5FQ+z+T7639UJ6wkT8qCoksJ3UPxh+qY+zR1RHW9hzv5ynvK71wZH6JtTLC7cDXcK2wXcJJGuOs36+NeR6U6v8zj1vq+jfuOvhM34V5d9bD8meeThVnGmDcSrSCQbRCbTyHM1nxNKhLGU44Ls2vo79vZvwGUZVFSk6/yK6XJyuQqPovSPUHf21rqf634r/BCaf6J9z+Ja4dP0K5UFHmfVR09pi6Xcv8AIno72cu/5FXhTM3nVuJdWFBMwAE/kQbDa5o6cwGHw9JTpRs3K275PmyuBxFSpO0npYDZrmz6nXG1KltOJSnTCQdMgi4ExI611ejMBh4UqdeMfSyrW74rXjYzYuvUc5U29PAnyhxXz5sFJA0r68gP11bpr9FPw/yRTBe2j4/A0WftBxpem62SFR4gBRHrSo+uvN9E1Xh8TBy9Wat52Xmjq4uHWUpJbr7+APzxU4bCA/WeYHtrZgZunjMTJbpVH7pGevHNQpLtj8CfijNCzoCVaJk+yPdvao6CwVHEQqSqxzapa+fiTj686bioOx7xHiShpL6DpWEkBUCwUAo72+qKX0LRhVqVMPVV47213TtfS3MtjZyjCNSOj+qJWMev5kXSrvhKjMDkTFoiqTwdFdKdRl9C+13/AE3333JjWm8K6l9dfiZtGPU64hS1BRgj6osAubCOc16/D4Wlh4ZKSst+L18e45FWrOo803cOZc4GWHnyNtXrCZgetRivOdMJ4nGUsMvvN+yOjgv5dGdV/dv3KvHeHGguf3TiSf8AKpSf+VM/hqq11lF8Gn8n8iOk4aRmu75r5l/PPxLP5w/+tdJ6C/WVe5/5Fsf+nh3r4FLgVA0un8wf6aat/Es5OVOnw1fjt995HRkVaUvAv5FmCnD3jOpJV5QoCB+l7qp05gKGHoQlSjZ3s+3RvXt0JwOInUqSUn2+ZbwKAjtYEAKJgeVZulZSrLDt7ygvex2ESg6i5Mo4zCD54w8NlAgnx0yPan4U3DV2+ja1CW8Pg38nf3lKsP8A5FOotn9PoW2E/wA6cP8Adp+NZa/+l0f75fMbD9VL+1A/MBiu0VpKuyhU2TEXjx2iuthIdFyhBPLnsufrfDcyVpYtSk1fLry2/wCjM4PCypscu98XK9JwObcs4LBBSL/bX1+0fGrIhsz7ZlP+X4oTUFzdcMqUMAoonUO0IgSZkxAvPlXj+k4wl0pFVPV9G9+R1sK2sM3HfWxLw62+4y4nGjV3u6VJAOnfYAbWvEzNZ+keow+IhLBuz42d9b9734obh89SDVVe9FTDME5StCO+oNrACRckEkW6xFqdOql0sqk9Fdf42I6u2GcI9pZ4dSUYZ1SwUi5vawTc35VfpycauMpxpu7slprq3sUwCcacnLTX5Ab5Pz/OHx+QD7dNb/4k9hH+75MzdG+08PmjPZ65pfxZJjTiAffXUwDthKd/6Y/Az4hXrS72XeF84Q7mDISVbOC/5ur/AImsnTNRPBTS7P8AJDcJBxrRv96Gow+YaM0eaUe64hGkflBJPvGr2CuFUw7n0XTrR3i37nL62NyqZcU4vil7yTjBQaYw9+6nEszPQK/UKjomUq1Wu3vKE/eycVFRhBcFJeVxnGjCyEaUFYPdgCbyOm0/dWz+HK9OFOpGcktU9dNLfsI6Spyk4uKvujzjFYTh0NkAkgiOoSmD7yPbS/4eTniak1tb4u/yLdIaUYrtXwFg3dWV6oF2zb1mpmv/ALxd6/wIj+ifj8TI5ZiEqLZKBcRYxYh2a9dY5DNvmreHbwgZfUW21ATpmbEKNwCd68NSqYmvj518NFSab35bLiuB3XCnCgoVHZP47jOJND2XvFtRIS2ogjeUAzuOgIq+AlVw3SaVZZXJu6/u1XPjbiRWjGrhrQd0tvAlzxtSmWdIUb/VSTbs1i8cpI91M6GrU6WLqupJRWu7t/uF4yEp0IKKvt8CpwQ0pAdQsKSqUKhSSk6SkJ2PKUkeqp/iCpCpKnUpyUlqrp31VnbzDo6MoKUZKz0Y7hXBrQTr+qFJ9HTEqTA8fRNaf4gxVKph6ag07vNvws/qLwFKUasm1wt5hVtYIfgg3O3lWDHwcHhYvhGPxRowzvKq+0q8Mvl1hOsDU2oixnaQk/omPbR01SlhsXNx2qL/AL81fxIwMlUpJPeL/wCvLQtMj+cr/MHxpNf/AEuj/dL5l4fqpf2oD4/FYj5wpADvZ6VGQ3KecCY6cq7+DodHKnTm8ma0X6yve3fvcwV54lzlFXtd8OHuAOWYi7SoMQq2mSbq8fGu4YCxg8ZpbBhSpUv0UE7KI61bUrYw69bChCitBH3e61c+nXfE6VTDx4Glw3EjzDKQ0UhOr6yZPeE/Gk43o3D13100795XD15wfVp6HuYcWYlbRBIgi+iBI84+FYaHR+GpTzKN323ZsnUnKNrkWHzvEYVtCgrT2h1aFjV3dpI5TygzArVWwGGrJdcteDWj++8R11W94PvuQ5txXiXm9ClpAVZQQIB8DMmPCazYbo+hh554J34N62HzqSnGzKuDzDEYOXUKSS4mCSArbatNWlDFpU6t2k77+AvL1Szw3KueuLcL6uanEKV6x+siuj1caVJQjsrLwMUZOc7vdlnAMfNwl9ofTNgqSqyhdJBlPkTXOqxjXTpz2f1ub1HJ6S3R5mecPFScSSO10trkCBImLdOXjWyGFp08L1KXo2fmYZVJSq5nv9CYZxiMwSEYlQDSVagUIg6gCBeehNc2lg6OEnmpXu1bV8N/kblOdZensX8n4wxDTTyFLDnY+iViVFIJG8gm3WrPojCV25yTT30dvL6CniatP0Vt2gtzO331DEPgFEFuRYJBM+j9/OtmFjRwy6unGy833sVWjUqrPJhRPECmsGhtRHZwUkaZMX2PnV54HDrErEtPN3vlbbuFRrVHTdJbAfh/M0lbSIIIVadiB2h/5CtSqRn6LFum46hTinM3H51kEIQ4EwI+s1+qkYPAUMJdUVva+t9thlXEVKvr8B/8vvMh1pBToKFqhSZvCvdYWqmJ6Nw+IqKrNPMuTttqgpYmpTjljsFGuJ8QEoEp5j0RySSPhWeXQWDk3Jxevay6x1ZK117gcriHEKW27rhcoR3QACkhRII2Nz8KfHonCxouhlvFu+re9rXTKPFVXNTvrYs47i3EKaACkpKm3SSlMHui0EkxvWel0Dg6cs9m+96DJY+tJWukeY3PHWELS2QAWtRlM3sn4GtmK6PoYmcZ1E7rbW3G4qjiJ0k1HiVcNm7uGV9EQNSVTIn0ZI/jxqcZgKOLSVVXttZ23Io1p0ruAQx2fPNlx1JTr0AXTIsRypM+iMLKjGi08qd1q92Xji6udz4vTYlb4qxGtCZTBRJ7o3iaQugMEtcr97L/AI+tzXuM/lD6tTHeP4tR38/112EY2ghlL6uz9I7nn41JBnsMyXFKZXP3yJtfyrE6KzXRs6+SjYtfNNQCCu42GySORnr4Gry1VhMZelmHYTL1IdRqHaIBukx7iN6z0ovNqjVVksqaZFxE2pSisJhGwE7R4TtMm3WipGTeZkU5xtlQIZWRBI2v7L0riO1SCLmKS6mEkTBOmIiBuKtSjaepNWd4OxoV8JPkdpaFaFaRdUACbG2rmBV6+Kg/RRFDBT9ZldvKCkrSVhQCSEpE6lE2CdG4M9RSacop3ew6dKbi0i+3wM+6nQShMISkkknYm4gbVpljaeWy1MjwdSDvIpJ4ccwr4w47xVp0qNpKoE/pW6iKxuSlqaFeMSvm3CWKYQ4X25KjKnEgqAPPvC4meYFqsp6qxWycShkxTHZqCY9HaxuefW9XSTmm2S75LJFnN2QrCgRPft6iT8Aa6NS0oXRgjCVOeWaswRmTCexT3QlRIgyZMzO/K01z4PU2VIaKxbbwyUYVRM6lJgXtcibHbYUyhVedrgUrUkoK24/EuBSlKTsWV/BddBO6ujDawSaEpR+cr/aakoVECyB/eI/2qoJWwzECyB/cvVPAET8ROWUP7ke9QqJMENfw4Xhe3U5C/nC2ktzHc0AlQEdZB8xWadSSloaFGNtdyv8AOVKadCyVW3IH5MiwHWmU5trUpKKT0CCD9Kg/3M+6ncBXEqZcLs/4C/u/XVUDCOVI+jHmfjVrAVM2Vpxjum0gGB5X981lnJQ3GqLmtDzLXQUp7xChBubAbGxkCBHSpTuir0eoQxKSQdJWBGkFMFJvtpHoEauW9FmQmtzPZg6oK0lZIX3iDFiCQfLypFZ2RqwyTlqRahMc4rLwN8tG2X8jwSXMUylQkFYJ8hc/ChvTRlacbtaHZhvpMEH1c/iNqzNXN7ukhysAJBB/68DFVyBnZbbZCUwnnznn1q1khc7y3BWZ4YrxOFdGnuOQvxTpUQR5KAsftGrRVzHJ5dA5mjSXG1tE/jW1J9xE+8ULconqjgyUBJAXYkjVOw9e48ac9tDpQS9rFd31LuEwyrhJ1CNR0m8bSn8oTUqpKKdi83QxCXWLVffuLuSZBLXfb1hXIzASDM2vJMG3SsFbE/zFFSsR1Cp0rtXb8i9g+HGcQnsEK0rnUlSu8kReLXgiRzjxinwnJyXmYqsVFtPwAuYZaplxSHElSwy5Ok2sFC1hNr12sOrQORXneegTwuDTob7qtyZnf6Mn74p3ARcgXgEjT3V2eSOVxCr+V/dUsLlXG4QBKFaV/inhAgndV/K1TwC+pJxRgACv0rMIPtXVWTGRlkwdQnSQpRhRg77efhWOW7Na2C6MOPmpcv39cQJ2LY+Ip1NaCZS1sFDhk6lHv9zD37v5NPWwq+o3CYABTA7xnDq2G0lIk+FCJuEMswoDSSEOmdWwSIudwakpczXF64xitP8AZgmPXWTErQ2YRsC5ZiVtqMArEWF4B6m17eXn1S6jjxL9VnexfdzFRSUq1IjaUavVPXz9tEa19blXQtwGtYV1xRWspJ3iI3NzbrSKtW+hqo0spAppSVqChHlUaWHZtXcI8M9zGNEJ3URIO8pINjYm9Q9YvUvFJSTsdexiFd1xF0xB2ETcWHQiKyJ2epuST0LWGxASFaleJJO3t5VdWKODRjzxo4XToblqfrE6iPVYeV/OrOOljOqqTuZjOMevEYlxa1LKQr6NAJGkcoEwD40xK0TPKzm2aLC8cHDpTqQt5aRCQogCPtFdzPLYzFRluVa1Mql0uOKWUkBSlKtJAmTp26mi+tjp0a8cqi0NazEpdIUruOekdjYXvyFqvGNymMp9XaUdFoXsm4hMhJCtIMJVyibTzjblSJ0I3uUqYnrGnrZB7KHQ2+rUElQ1LSALGQVCD0mRPnTKKE4t66C4lanEKcMDWySR0OhaSf8AxFb8PUtJw7LnJrw0UuJXyrGsuJZQhaFKBMgG/oEfGtaknomZpRktbD8e4hGjUUjvi1p2Xy3qzaKpNkbqRoSRH4h2/wClU8CL+kTcQ4cd8/8Ap0n/AM6iwXBHEuXss6XC2kkyYI9I2j9ftpc1GKuxtPNN2uUsvzBa0KQ4sEFshKQkAJgAi4veBvNZoVpOWpqqUYqN0ajMEQXPBg/Ct3AwJ6mdxWaKS62hsAFLSUkkTOoBVhPkKyV6zg7RNtCgpq8jWZTCmkGBcTt1J61opTzxuzLWhklZHIWHVFwqUSSTBJMm9Y6i9Fm+k7SQbypvSAIv5T99ZJu5pgmgrju8kgJ3Fz40uDSYyabKjDwiCTqG0WFvIGaZIokMzNzuJtBn1+08qhPgWit9QTg8wWl3U2UgpvqIBHQ72503KsupRVXm9E1mRcdutLSl9SXWjaUABSZ52FwOnn4UmVJS20HwxDi7N3Ng5nqC0pAKElaT2SVSLGw1DcTeLyRelZHG1zY5Rku05sy7BgqNiQRNvaKe1c5u25YxWXvEIcaQogSJBuec33Husauo3RRzSZ49gXG223l93WCNNtQ0kiVDlJmOsGq7aBe7uW8JiVAWUkA9BJHmItVG9RqWgGxyhCgIN4B+/wAP30yJ0cS74deBLl+LhNleoDaPVUPfY5cbWNLgXVB5lfpBTRAtA2j76pCybG1ZZoq3I9+UBaj2AiEqbJJncBSZ9x95pj0aZmjDMyrlLQSBCRO4Orkee3Klwk1UTRonFSptMyjzAU487iFmAtQtcqIJAjlHKtU5u+hkp00ldjMszctBaQCUlKgAT6OoEHw506FZxVmJnSU3dG1x+NDrRWm4OFT7dZB94rXF3V0ZHGzsUuM1nsW1EQQJJ6GQB7aTXtazHUL3ugFleBLoKluFPMAHr4C1c+UrP0ToRhmj6Qebxi1IxIUoLU23o1DntB9aSDXSozzQObVhlmAcycS2+kJUSClKlQQYWRcctrW8ay14py0NVCby2Zr8qxyVIGl1MxcKUAQb8iegFaMPZQM2IblLVGFzDLwhxaASNKyPYSKw9YzYlZlzAY9SSRO9vZY0qUTRCYYxGJ0NylZJ6FMR771RRRZyZWzLIVJCXGlEpcAI63E7feK1Sp2V1sJi795A/lThZWskygiypvIk6Z6fxtVVG6zItmtoZxlu8Gpb0FKOpoMCw3afeKRLc0wXYaVnh5L4u4tOmLpi4vc9YiKqpWGSceJQ4myprCoaXCl3UFEGJ5gnpHh4U+OquZG9SlkGcNNOdotC31d6GyElCbjSQTzt09lDdkGrehe4rzZOPfYLLa2dYKVIWRpF5CkxNvTnblRDXQhpx1ZPw7wziPnHYrUhJ0FQVqnULwEgQTMbWsD4TLh6ViylLJntpewGWJR2KzCQSZCbgnefGq2szU8SpQatvbyFhMjcU4nsjDaydJImN7edqhsynVMr4VYAaXiHwgNpKYJCATAAOomLEbCZpKV5XJc2lZA/5R8j1ttYpl1p1GHbKXENxqhVisAEzFpG9pp0Hqkxb47mQw2XPNFJcQVNBJc1pMpUhI193kZHLe9XjTSmrl51c0HbcyOauJefUGSQ2VKUkLPW5/dV5WTbQqCk0oth3JcOhKACgK1dfDrbb9VZpSvI2RVlZET7y8KyGyAC6lUA30o1kiPG3PrXRU3GmrHMcFKoyNvNFPIUw6oBChOsglQUCFJJM3kgJjxAFIb4sfHayPcoxoskkAgEQRcz4c+W1Z5Q1NSnoLFvKK1lSSAswq0CAAPup0NFYzVFd3AGXYfWsDfwonKyJpxzM138ntFKZYKj4H1cqzxbNEkuQFzTEhx5xyQkLWpWn6wkk3gEA05R5IRbmRYZps6iFqgCSlSNxPJSVGDfpVp5rJNe5kxLicOlaJQpR8FH3b0iV4SszpUME60HKMjRcK5y3pbw7wIMkNOT3ZmQmdwenqFq20alvROZUp66mkzvDJdwzkmV6SQo8iP+qtP1WkVirM5/guH1PYU4tEKQh0oWkbpEAhSvAkx7Otsji1G5eM052LDZCSIA8RWR3ZsWhrcienUBsYk/D10ylFyE1WkXc4YQ80UEd0iI2/661tS4GNvUwWXYDslrmQtO3dneIA6edZKrlsbaUY7hLH4nsy06QAUOJJSBBI3ULWiPjUUtwrJWNZisQljFoVEpW1dXP0hpV6gBV6lXq5JmjB4R4ijOKfJrvMvxpguzxRIB0uALHSTMwff66YzAuT4HvCuPCSpKiYBkR4/9UmpoXWq0KaEB3EPOOJU6QTo1KJhI2A1THwk1WctEkNpR42JMNj1YDFNrSoow6/TRcgEyZAF5tVlaStxKVFld+BazTjBrEvICWyG0awSSEylSYUdOwM969zApqTSWYpTgpZrfephGsudJBSCDsDtfb76flbFqEjV5ThVju6Re023PvnxrDKaWpsSYsxw2vSFokAyIPLaPdPsrXBOpBOImVGz1Hqw4LXcTAQpKtKQJUR3o3HMC9KlFwlZktXWhQHYElQVp6g90omxkHaqu6diFawYwLmpSnUBQQq3eEBX5YBuJiL+dRLTQmOuoLz3JezeS4ykBLg2HJQ3Ecpt76avSSRCjZ3CDmRvKgJcLSkjvQJCpuIJ3jqLXtMSWPD5fW3KTqNPQzCcEVagEBJTtJ3AEm5NyBe1qOsSau73FuSRHgsNqJnYIUQZsIE3sbVeq3FK3NErYI4FRQlIAkqJIhVjta3OBYWPtpFSOeTvojbhsU8O0149pSx2HV2p0A3OpMdd5HkQfZV6TSp6kY5x65yhs9fePzPOnsTAWYQPqA2J5k9TPsqW7mFsOfJNxGMJjuycP83xH0bgVdIP1FEeZ0nwV4VItms+UXhJpprFYjDakFsoPZnZKZIXFvRMpI5jT42r1UbFuuk3YxnCeaL19mVHSsHfkd7dLSIotYnNfc6nleQvPoBQBpP11GB4+PhtV7oo7mGzPK3VYlcAhTZKSB3j3Sb6d4I51lqTUnobKMcq1PV8LYrEu9m2kEpb16DCOYEXsFEEGCRainb1eIVW/W4Ghx2Bcbw+HGKQttxuWyNIVMRpIOoAjSNwetLxULxTZ0Oh6zjUlGKvfttsBeJXwtnD9UlSfZpj3RVqMr01fgK6So9XiZduv1A3DbCl4goSkqlM2G0Hn050VnFRuzLTvm0CGY5e6xiCSm2gKkEbG2x6HeKzxnGS0HpOL1J8t4dbxspdCxF0qQUi4sbkGR3h4eyqutKlqizpqpuUeK+Bm8GEOtvkiRLbgGo8zpKYEDmCPXT8NjOtllkhM8Nl1TA2Gl2JUQAJhNvWY3vWmrVlmsVtoX8AvQ4Eh1UKFzupNjYE7HlS1RVRpMmnUcWXnVBWmExpiLyTcEya3wgoLLEmc8x4ydBUk7FR28gP48aViYXSZRMJYVpJIMAmDeOYBO/qrHqS0iQokRUElZ5pKtJIkpWdO8GZlJjkYrThvWJRZwqItcAAAAzbew1cp6WrVLcyYhelsc5xCoCtZlZEJAOw8Y2HQeO1Z0ru0Nt2DKeCdUDIVHXnI6QdxTHHOrMhNh7DZogpENwoAiyoTfnp3n10v8PJt3lv2a+/9i6kkUmsTC4MBMQDE6d5jnHevV5U/ElzueZy0204kNzoU2lRm/fI78GBKdW3hFKTuKe5QxTUiRvVkVOy5FnQzLLylRPaqaLDwG5WB3VX+0Ak+cjlUlWcjyp8oU2diJ9sGoZdbnZfkhzVZSWQqRZWk3uZlQM7Wv4x60Um7sfWSVjbjhtpTvb95LszrSr1EQREEeHWp6qLlm4lOtko5eBfwWSttvLeTq1rBBkyOWwi0QBV400nmIdRuOU5/x9mClvrbJlKICRyBgE+u5k1nrtyzRfI6XRtoVYT5u3v0Of5y5dKRtc/AUvDPRpnQ6birxl3o0vycYSO1dAuYT6hf4qNIxru1E5mGVtTX4jAN4ltOoAlIIB28D7RFYk5Qehosr6keTZK2xcAzBEqN4NzbYbdKJzlImy4ADiDh1/FPKIjsgRdSoGgQSABfqOW9Oo1FBdpSpbZmJ1a3SjDo1SspQlCSbEwkCPPfxroU4zklfczzlGLJcfgE4V7sXXEdvpBWlJkNk30FUwV6YJjaYk1uowUdzPnzMlTim4PeBA5b1qSLXKOCxgUgKUfSJCQBz3EnaKicc0bBotQ3lip3+yr/AGmua1YngPdd0pUqR3QTUaEkeT43s0ald7TY85m1OoNKaKt21Hu48KMgGIET/HWa2StfQy1pXkc6xjGg2MjkYiR/HKlxlda+JYjw2GJEyLb7k+wCqdalwLqHG5fw2GSQIWVE7ICSCesFW/sqHWlfa332FLNPsLONwqdJ02UgSpB5de9AuJuOvWphUk9ZbPZ/sSBsa2dOqDG08vb6qtUavYiSZ5hnrQaWUNBwbmHzfFpkwhzum+yt0H22/wA1FyGrgnOFw+7FvpXCB076o91DJR0T5LMQUvpi/cuOokT7KTS9ZmjEeqjueHfkeiR4U+1jNmuSKdH7qAuch4qUF45czd0D1EBPwNZrJ1WmboycaSkt1r5gDijKuyAVq1XIFuVXjQVO7QzEdIyxSjGUbWA+R5s4wtZStSZTMA2J222rNiKala4UJWTR1LJ8wTo1ahpiSZsPPpXOnGxpi7k7WYIeB0rChzCd6VOLW4yJnflD4nGGwfYoJLr9uXdSCCvUJnvA6R5npWnB0M8sz2RkxNSzuYjhTiJeGZfxoUkOpUGmkkWJUneJvpBKjPhXYjC2qMEqjnuY911S1lSyVKUSok7kkySfEkzV0QarKXpalV9MiTv7a003oNi7oHocKWmYFtYO3KTUX0DgafJngIuIgiT5Ec6xVWnLQvwLuMbC2lzJGkyNqVxLgvDL1ME9Qk+G4pkPWFVPVL2CEoSR0+Fq1oxMxua4ZaWidH0ciLgwIOq/iYvbYVlhNOW+uvia5RaV2Q4dlMJTqgb9oFDn+STyFutWzOzkl4WJyP7ZbbUjVLim+76EAk29HVAgx6qFntaKeu+3kVkrf9jMZi0FEAFSj6SykJJHIWJ53k9BTYU3e70XBbkXKecL1ISSNMydN7A7RPKBS7JPR3Cb0QLQKuKLEkDyuDzFACxCipRUd1EqPmTJ95oA6V8mjSS72gBJASB4TcgeNh5RSaaabH1mmkd0wD+pP696cZ0WiKCTj/ygshvGLKDClJCwIPdMQDfe6ZrLUVp3NdLWnZnL8fnmIdUkuuSJEpCQB8J99aXK6M6VmOcSrtEadydN/GkytbUfCTjLQLtYdaXEhaFAmIHI+XI1jco2NkU2w+7icOyspWhxxSfrIdKBPOAmDbakRU5q+w2pGMXZHNc4c1POkbFRibmOUk72511aekEcqr6zKQmKZcWSMi9RcDU5S6lDPfiDJv7PurTTVo6jorQ8wuGhhSwUwpwACRIB1KA07gW6RWKc7zdthqso2L2H1adMgbXA5zNLtqQFn3D2auVjQTwAGWnThDJmwv6xHspkdZipaQDWTGEkHaQQfMAR7R761IxsoYdAewxQeaY/VXNvaR02rqxiWm1JMEEEbiK6EZpq6MdrE7YJi4vzPKmNkl5ODEE6tZ6JBk9Y1RPqmkde81re9jFBW1uUM0cNkG2gQBa0cjA3/fUKKtfmUqS4cCo2KliidKrVIDZlPlUMDtnyXZersWibaEajPKZKR6tXuqVsSzqeBAgKBMcvK0fCggt0AA854bw+JeS48kqKU6bKInmJjfn7ahxT3LRnKKsj5x46wIZx2JZSAlKHDpTvAN08zyPWesbVBKdx2Rq7VbcelrE+q8+6kVnZMfT1asdkwbA0CQDMC/sriTlqdOGmpVzDhXDPBRKShU7oMdOUR64qY15R4kOOZ3ZzP5UcC2y80EJCSUbDoISmfUIrp4Kbkncw4pKLRid632MZKyL3PnUpAH8wbhNtgBbxNgPL9VPqr0DSifBGQk2jr7OVYXBxWYu3cK4cUu5UJNiQQelQTwMXlDQA5mBa9vZW2KW5ilJvQ2OVq7lXFmW4Rx/d0HcVz60bSudClK6KOetKS6oK9HdHiDcjwAvT8O1bQVNZWWMFi0qMSG4jSNI0wOSiBqJ8ampSa1evPX4cAUuRaUwhB76kyNla9RUfECYTPkYqIzk16K37NvHTUnv37TM413UpZme9vET4xTUrKwmVr6DWxUMqSihARYZUkjqfjapA+kuHGw1gVnYqSD91RfUlo2WXJhtA/IT8KkglcegTvQBDi8SEoUo7JEnyFz7qAR8//K0EqzFbidJQ42haVJuFDTpnzlJHqqjZdKwL4GanFi1gk+2wH31lxTtAfQ9Y69hVyEfx4/dXGlo7HTjsX0psfEj+PdS7aEvc4bxfik4rM1ICwpGsNpI6Dl+mSma7+Dp5IK/E5eKnmkBM8wYaxDzQ2bcUm3gSK1cTOtimmi4Gmw782/IFvZWxbD0Nad7y42Ch70/urNiVoWiEcvXJrE0WCjS7qHh91QBjsoXCb76furbFmJmqy5yE1cWc+yrE6FJVMXuOo61nqRzI005ZWaXNsEX0BSPSR6pB5Vno1FB6mmpDNsZwJvBBkbiL10Myte5ltzLjWEcOyFeANvjvUddBcSE0DFgAOAyFCIEeN56QKpJ66EaaiaVUMqSuKAHnRYCbJMJ2j6E8tz5C/wAYqQPo9xsIZU2m+hCRPU86gnc1eFPcQfyE/dUkDVHveH8fqoAa+mDHIp/j3VLBHBvlZy04fEtEfinAspHRUp1+q6T5lVLaGZrlb5Pmx2il9FBPwP8AyFYMY3sa8PHW50rLT3gOhP7q5kuZuS0CrQtf+OlURLOa/KTgQwyhxpIbKVhSSgAEKkEG3Ob10cFUvOzZkxUUlocwfxKlqUtZKlqJKlHck7k11TnDEqoQBpPpR0b+F/gK1J2HIdhuZ8En4ppVbWBaO4TyNUqPmfurEy25dw2Ila/CoJM++nQtwdAf49la4O6Mc1qaHBG1MKM5+1pSs6tkzA3k8vV+qk6taF9marLsx7oO9qxzhZnQjK6BuaYsBf1p5wYBva/ORG21Pox0M9WdnYqLzZRvpTq2C+YHhy2tNMUEtFtyM9+RVXi1KSoGDJkmLnwnpYeyjKk7ls+liFo1coTO7VCAP8AMasWD0t7SKsgO5qPdUT9b9Z/dUEo0+Cnsk32AoIZL9cCgg8xarg/x0qbAc7+WPKw9hdQ9Nolafzbax7L/AOWqsvExHyeego/3t/0B+quXjXaS7joYZaHRMpBlxR8Ej+PZXPlrsa0EcI7KL+NUasTa7MP8rK/5mPFSfjP3VswHtDPi16BxtRuK7Ryx4oAMA/SwedvaP31q4jh6ZDc/3fwUD99UqK8Cy0CHDirJPXUf49lYZFkOyx36Rfl+uqvYniU8xT31n8n7hWmn6plqL0g1l57tOFMwmPH0qo6/EA0mOxeW4xtRGxI8qmwJtDyonczAgVNrA23uRTQQeN7moYDog1IEizagDbfJix9KFdVf7Qf11PADrKl/ReuPVaqp6lkjVYNUIA8BUoqx6196aCBqz6UnwHtFWADcRs6m7iY3HUEXHxqjLI5JwrDL2IwpsQrUgnmBYf8AjpPrrmY2L0ku46GEktUzeNOgdmkGRqBUev8ABv6q5zXI2hFg3WPGqvYlGN+VZM4L81SPiB99bMD7RGfF+ozjLldo5TJU1ABRVloPUJP3fca09o5F51Mp0zbS4n2FMUS2JZLhXgyjvkAhJA8SRsKw5WWU1YoYDMAhwldpHnQ4kZ1cgTmALutSe6YBE/kwTV1GyFydyROZ6SdK1gTYTVHn4MusqWoGxAhXqB91ORmY0GpAkFAESKAPWfSNQwJXhtQgGqVapA6L8mabA+Cj91TwA6MwqUAdTVFuM4GrwyrAeFWFkmIPeR0vPu/fQQMSoLKkzfb4Hb76m4WKeaq+jJFykifVY/GoJOI8WZqlnMlOBM6UJSpI6xe/lp9hpFWnnVh9OeV3NNw9nqMQ3rSbgiUncfu8a5Vak6bszfTqZ9Ua9KocnkoVmY5Gb+UdGrBPeAB9hB+6tGE0qRFYnWDOGrN67iOVcmaoYBRaZS3F1aYt4Ez8RTnJJajkOxuKCFgEHnP+ZI++olOJDdiB/DOOJSoSecdKzOcVuVUZMbgcGp6EQQZIBPhcg+qolNRVyVG+gZa4YUm9j4T7aX18bl3Rs9CNXDy/Lwiao8Qk9BipXWrLDnDDR3W5tG6f2aZ1rPO/mFTkvP6jfwVa+257U/s1PWsj8wqcl5/U9/BZr7bntT+zR1rD8wqcl5/U8/BRr7bntT+zR1rD8wqcl5/U9Rws0DOtz2p/Zo61h+YVOS8/qPc4abP13LeKf2aOtYfmFTkvP6jPwWa+257U/s0daw/MKnJef1DmRj5qIbvaO9+6KnrmH5hU5Lz+oZa4hcSIAR7D+uo61lvzGpyXn9Qizx0+nZtr2K/ao61lXj6nJef1HO8e4hUS21bwV+3R1rD8fU5IYjjh8KUrQ1J8FW8u9ajrWH4+pyQ17jZ9SSnQ0AZuAqbgD7XhR1rD8fU5Iw+JyVDhUpS1kqMkyNzf7NR1jLfmVTkvP6nmAyRLKw4hxwKHimD4Hu3FVm86s0Wj0pVi7pLz+pr1cTukAaG7c4V+1WT8LDmzR+eV/wCmPn9Snm2brxDS2lhIStJSSmZva0k3q8KEYSUlwKT6arSTTjHz+pkvwWa+257U/s1r61mf8xqcl5/UceGW5nW5/wCP7NHWsPzGpyXn9SYZA33ZU4QD6MiD5wKh1GyV0lV5Lz+oSLKZkpSfDSIqjdy66Uqr/bHz+pMhYGyEjyFVcbk/m1bkvP6nqXADIQkHrF/bUZdLB+bVf6V5/UkGKPQVGRB+bVuS8/qe/PD0Hv8A10ZET+b1v6V5/UrVc5R4TG9Sk27IlK7si/gsoddEoTPwHrp1Wj1Mc1V28zXSwU6vqv77yvi8KptRSoXrJSqxqK8ReJwtTDyyz8HzI1piPET7yPuq6d7iZKyXavmxtSVFQAqAFQAqAFQAqAFQAqAFQAqAFQAqAFQAqAFQAqAFQAqAFQAqAK2PUQArkFAq8v8AuK1YKcY1lmH0I5m+46Pw5m7IYCRBMXpHSVavRqSnNei3ZPQ9BgoUqkFGL13Zi+IcyDuK0pIISkzHqpdDDRhQVZ6OXDs4GHpWtmeThH48SF3ZP5v/ACVUR3ff8kcme0e75sYoRvbz9oqxQeplQiUqEiRIIkdR4eNTYmz5HnZK0lWk6QYKoOkHoTtPhRYLO1z1bKgQClQJ2BBBPkDvRYGmt0MKTvB3j19Kgiw7sVRq0q0kxMGJ2idqmxNna4/5o5MdmuYmNJmOu21FickuT9wwNK06tKtMxqg6Z6TtPhQRZ2uP+aOTHZrneNJn2RRZk5Jcn7hqGFFWkJUVDdISSbb2F7UWIyu9rajQg2sb7W3jePKoCzPEJkgDcmBQRuaP8Bcd/Y/6jf7VX6uRp/B1uXmhfgLjv7H/AFG/2qnq5B+DrcvNC/AXHf2P+o3+1R1cg/B1uXmhfgLjv7H/AFG/2qOrkH4Oty80L8Bcd/Y/6jf7VHVyD8HW5eaF+AuO/sf9Rv8Aao6uQfg63LzQMzjI38Lp7dGjXOnvJVOmJ9En7Qqri1uKqUp07ZluDqqLFQB781LoKAkqkGQkEmOe1VlUjT9KTt3jaKqOf8tNvs1Bo4ffEBK3NCpCQUmSegIIny8KdVx0asHCbTtq9du86FKrKDU+rd3orce4s4HLeyRICjJgrI3I5T91UlVzSy31XDsMNac6nptaXt49/MINBBU0HCQi2oi506jqjxiqwtmd+fyRR29G+1vmwpm2cNPOMvaCFIVC21EKBQFa0AEJSIAKkRFglNzTM2qYyrVjNqVtuHZuvmi85mrBCgp5aivtu+UuHSHUwmUKURqBsdFoAqbrn96DXVptO7et+el197FZWYtJahLqzpw7jPZBBCVqUVw5vAHfCjN5QN7Gi6t4WF9ZFRsnsmrc73189eOgQzLiHDqcDgK1FC3XEBIKe8sISiS4VwpMFcgaZSO7ehyV79/mNnXptp8rvytx9/IHZnjsO625pUWyp3ttBQVd4oAWnUIHpzeBY7VDaaFTnTnF62u77cba+Y/Lc+QhltoyIRBUNR73zgO6dOrQQUc9Mg86lS28PiTTrKMFF9vxv3bE7/EKELeW2QtS9JQD2wAIc196XZ25JISdoozWLSrpOUou99t+ff8ACxGrPEEa1OKKlMhss6SEheoKU4DOmJBXtMn10KSXl5EOumrt8LW7efL5kuJ4mSp1KwpaUheIkAruHE/RK7yiZndMwmJAFGb4Ml4lOalfS8uez2/6BGV4wBDqFvLaU4pCu1SFKPd16gdJ1XKgrzQJ61CYinLSScmr21328w2OJmVKOpKgkrecTa6VqkINt9SVKCh1IPKpzK3v87/U1LEwzK60u348H463MphPTR+cn4iqGGG6Poaa2HowTmTmLDh7FKFI0SAu3fkACQQQCCSSQfRgb0yOS3pFXfgRB/GAn6NJmCCdI595MBy1oi5i9ztU2hz+/cHpHmHfxspC0NhPc1E7nkuCF785jeRB3I1T4MPSKXGefuYdKENnSpeolcAkJSQmEg21FSkiTYCSazVJOOiMmMxEqaSjx4/feBDxPimQppagtzUBdKVqQT9UdlAcWv6qYBFyYApeeS0MrxVWneL1fvt2abt8Fp2lT5TlrLeCLqdLhS4VJmYP0UiRYxU1L2Vyca5NQctHZ/IwlJMIqAL+S/jZ1ABIKoKgnVEEJkkC6o9QNZMbrSta93ba9r7vTkrm3AaVr3tZX3te2yu+bt4BX50B83JWme0b1QoWgKSuYNheKwOi2qqyu2WVtHzujpuuv5MnJXzRvZrk1Lw1sUMY+g4ZCUm6V3BjcgknfaTE1so05xxMpSWjW/jottzDiKtKWEjCD1UtV2tNt92u4P7Qp0ERIHMBQmVbpUCD5EVsjo33/JGCT0jbl82aPEYrDKU8FhvSFMdn2SWkH0SXLhN06vS9VP0v4/Ue5wble1vRtay7/wBxnECmS19F2XpKnQWJ/HOabR23oaNjpiOU1ErcArOGV5bbva39Tt27W24FvAP4QpZSoMylLJUVJbi4V2lwnUVTp1BRI8BU6ffd9RlOVLLFO19L7c9f3IMF2GhuVMBsDDmCGtRXrbD4XP0s3WeadA8qFb4fuUjkyrbhy3ur9vyseYfE4ZK2NAb0Fb3adqlpZjulEkpsmZ0+uoTWhKlTU42ta8r3t2W8ORQy7MB2TvaBqSpuPoWtUFR7XT3Ps9NuUVCa4iadT0Xmtw4Lnrw5EvESkdmuCwVdsex7HRZmFWV2d4nRAX3p1eNEti1drK7W30tbbXl4b8bhYrw/aq1HC6dR7HR2Nk9i5Osxo/Gdnp7STq8Jq+l34jr082uW3C1v6Xv47X4g5ak6V6DhtWtfadr2JlHZo0aOyTB72v8AFCdWmetVe2naKutbZb3422suXby1vYuLXh9Vjhuy1r7UEN6yjsmtHZ21zr1xo+tM1Lt8f2L3p5v9tr67bWW3He+3EHcTKbOjsuz0wPQLH2UzZoBwXn0yb1We+hSu42WW3Da3Ls194Gwvpo/OHxFVM8d0d2xbSHCD2sRyConzg1tUrHoXZlRvLUgQX1GxFlkb6Y2Vy0wOcGPO3WdhFlzPRl4lSi/JVHOBYqMQFCx1GYijOuQWXM9/k8akntyQFaiCZkzO5O1hbawozrkGnM8z3KWcSgBSwlSSSlYKSRqsoEKkKSRYg70mcVIVXowqrV68ynkHDTGGVrLgcWJCSQhKUTvpQmwJ2Krm1RGCiLoYSFN5m7vwVu5IzfyuOAnDQQYDuxn+yqtbgZ+kN4+PyOfUg54qAFQAqAFQAqAFQAqAFQAqAFQAqAFQAqAFQAqAFQAqAG6B0HsoIyrkLQOg9lAZVyFoHQeygMq5C0DoPZQGVchaB0HsoDKuQtA6D2UBlXI9CYoBJI9oJFQAqAFQAqAFQAqAFQAqAFQAqAFQAqAFQAqAFQAqAFQAqAFQAqAFQAqAFQAqAFQAqAFQAqAFQAqAFQAqAFQAqAFQAqAFQAqAFQAqAFQAqAFQAqAFQAqAFQAqAFQAqAP/2Q=="/>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2" descr="data:image/jpeg;base64,/9j/4AAQSkZJRgABAQAAAQABAAD/2wCEAAkGBxQTEhUUExQWFhUXGB8bGRYXFx0aGhwdHyAcGhocHRoYHSggHB4lHRocITEhJSkrLi4uHB8zODMsNygtLisBCgoKDg0OGxAQGywkICYsLCwsLSwsLCw0LCwsLDQsLCwsLCwsLCwsLCwsLCwsLCwsLCwsLCwsLCwsLCwsLCwsLP/AABEIAP8AxQMBEQACEQEDEQH/xAAcAAABBQEBAQAAAAAAAAAAAAAFAAIDBAYHAQj/xABMEAABAwIEAwQFBgkMAQQDAAABAgMRACEEBRIxBkFREyJhcTKBkaGxBxQjQlLBFjNicpLR0uHwFSQ0NVNjc4KjssLxomR0k7MlQ0T/xAAaAQACAwEBAAAAAAAAAAAAAAAAAwECBAUG/8QAPhEAAgECBAIGCAQFBAIDAAAAAAECAxEEEiExQVEFE2FxgaEiMjORscHR8BQVNOEGI1JysjVCQ/FigiQlU//aAAwDAQACEQMRAD8A7jQAqAFQAqAFQAqAFQAqAFQAqAFQAqAFQAqAFQAqAFQAqAFQAqAFQAqAFQAqAFQAqAMRnnFT7WYN4ZAb7NSmgZSSqFkAwdUc+lKzvPlMNfEzhWUFazt5uxQ4q42xOHxTrLYa0I0xqQSbpSoyQocyarKo02heIxVSnUcY2t99pocbxEr+TfnbWnXpSYIlIVqCFiARsZG/KrzlaN0aXXbodYt7eYJVxdiP5NGKhvtS7o9E6YkjbVM261VzeVMSsTPqOs0vf5g5HF2Zln5wGWizfvhBixKTYOagAQbxRnna9hKxOJcc9lbu/c0GXcWl/AvvpSEusoUSk3TITqSeRKT9xHjVs943Rqp4nPSlNLVJ/AAZZxXmmIBUyy0sJMEhMQd/rOiqqc3sjNDE4mfqpP77wjmnEWOw+DDrzbaHi/o0lMp0aCQYSs3kdfVRKcopDZ1q0KWaSSd/L3gw8X5mGRiCy12J+voMbxyckXtJFRnmlewr8Ticueyt3fuXsx46c+ZNPspQlZdLbiVAqAISVWgjex9dTKo7JoZPGS6pTjvez91yLC59nDiErbw7SkKEpVAuDsbuzRmnyKxrYuSuoq33/wCQ/ivjDFYVxpAS0CplC1hSSYWdQUBC9pFE6jUrInEYmrTcUrbXff7w3k3ESn8vXiO72raF6gB3QtIJFpmCNJiedWz+hmNFGu6lJy4q4Kyji7EOYHE4hQb7RogJhJ0307jVJ361XO8txNHEznSlN2uvoDcFxbmjranWmWloQSFKSg2IAJEdpqNiNhUZ52uJhicTNXik13fuaPg7i354hwKSEutie76KgeYm4vuL7i96vGd02asLieu0e5mcp4yzLEyGWmVlIBICYidvScFUU5vYyU8XiKnqpP77w0vPMwawmIexDTba0Fvs7SDqVpVIS4eo5irOUlG7NCq1405SmkmrW+7lfgvjV3EYjsXw2NSToKEkd4Xgyo/Vk+qinPM7MphsXKc8s7FjMeKMQjMvmqA2W7ASk6ro1b6o38KjO8zX3sNnXmq6pq1gPj+Ls0YSFPMttgmAVNneJizngahzmtzPPE4mCvJJeH7hXh7PsyecaK2EBhdy4lBHdIkEEuHw5VaMpMbRrYiclmSyvj9s3NNN4qAFQByziv8Arlr/ABGP9yaR/wAv3yOViv1Ef/X4kOf4IP5wto7LITPQ9iIPqMH1VW15tfexFaKlisr4/Qq5ZmBGAxuFXZSClQHT6RCXB6lR+kai96bXd8SlKbVKdN/fBllz+o0/+4+9VWfqL75l1+kff8zWcGIBylIOxQ8D+m5TF7PwNeD1oLx+LMXwYr+aZkP/AE4PucpcfVZgwr/l1P7fkx3BufP4ZDiWcKt8KUCSkLMGIjupNEJNLRE4atOmnljf3/RhjjbMHH8tacdaLKziIKFAgiEuAHvAG4vtU1XeKZoxFSU6GaStrsB/ws//AB4waGlFRGkrJkQVSYAuTyqHO8cohYn+T1aXYQ5lljjGWtdokpU5iSsJIggdmUiRyJifWKiStFFJ05QoJy4y+TDOS8WYtrDtIbwLjiUoASsJchQGxEII9hq6nJLYdSxVSMElBv3/AEIflASF5jhwoWUhoKHgXFAj31Wa/mWDGa1Y37PiQZG8cKvH4NZspp3TPNSEqIP+ZBn1CoTtGUSKL6qpOk+39vehcO/1Vjvzh8EVP/G+8jD+wqffA0nyTf0R3/HP+xumUvVNHR/qPv8AkjO8A93MH0jbs3R6gtMUqnx7hGF0xLS/8viDOCc3ewyllnDqfKkpBCQo6QJg9xJ3ohJq9kIwtWVPWMb6L72Zrc8zZ7E5XiVPMKYKVoASoKEjW2Z7yRzMeqrTbcNeZunVlUoSco2MYhhTDOExje/aKB/OQolI/wAyZHkmqL0bSMNnCEaq5v8AYPPYhLmdNOJMpWW1A+BaBFXXtfvkaZyUsTGS42DPyt/0dn/G/wCCqmrwG9IezXf8maLg7+g4b/CT8KZD1UaMN7GPcgxVh4qAFQByziv+uWv8Rj/cmkf8v3yOViv1Ef8A1+JJif6/H56f/pFRH2n3yJqfrF4fAHfKNl5YxilJsl9Oq3WwWPaAr/NVaitIXjIOFTMuP2/kTOf1Gn/3H3qq0vUX3zLL9I+/5k+UcYMsZb83AUXtLgFu6CtSyCSeQCgaM6yWJo4qNOjl46/E84Uy1SMuxzygQHGSlE8wlKpUPAlUeo1KVoNkYem1RqS5p/BjeAeJmMI26l4qlSwRpTNoAopzSVmGErwpJqRf46zxrF4FK2dWlOICTqEX0KPwIqKslJJrn8huJrRq0bx5o1HAf9AY/NP+5VOj6qNOE9jECfK3/R2f8X/gql1eAnpD2a7/AJMj4e44wrOGZaWV6kICTCCRI8alVI2RWji6cKai+C5AfjLFJdzDBuI9FaGFJmxguEi3kao/aLwEYqSlVhJcbfEn+VPLy283iE27ROhRH2gLe1BI8k0VVZ3GY6DjJTXcVOHf6qx35w+CKP8AjfeLw/sKn3wJeCeLGcHhnEOBZWXCtKUixGlAFzYXSamM1GJOFxEKUGpc/kiX5MsCtbj+JUO7oUkHkpSiFKjrEe+imtGy2Bi5VHUf22C/k9z5nCKcU8VQtCQNKZ2JJ+NRTko3uIwVaNK7lyRqOJuJGMXgMSGSrudnq1Jj0nBH+01NSSlHTsNtWvCrSko8LfErZJlnzjJVIAlQUtaPzkqJA9d0+uptemUo0+swzj3/ABMpwasnHYaTPeAHlBiqU/W++Rjw7vVibb5W/wCjs/43/BVXq8Dd0h7Nd/yZouDv6Dhv8JPwpkPVRow3sY9yDFWHioA5wv5S1j/+ZP8A8h6gfZ8ab1YjrnyI/wAKVOrQ8MtacUb9qSkqSUiU3KJ326VkrYjC0Z5ak0mXjRlV9NU79uh45xWpKkvuZa2l0m7liod2AdYRP5NFLEYWrK1Oab8wnRnF55U/H9z3H8YKdShbmXtOtj6yyFBM6RICkef6NXlVw/W9S5rPy47X+BDpynDM4XXMlb4kSpotpwDKmk30DTo1XPo6Inx8aKtXD0moVJpN7JkQpucWowuvIrnONJBTlGHnVYgIBi3e9DxPsrP+NwS/5EWWDluqS8i1ieN39BDuBT2ZXoIU5KSg2BI03BMCPGm0sVha0skKib5F506sY3nDQFu8SNaihvK8KtWmQmECbxH4unVY0qUXOo0kuJlhThN5Y01fuX0JsRxQG4aXljCW1LkA6dJVEFWkIjUBad6pRqYevdUpKVt7do2dHq1aVNJPuLn4dOMNpjBIQ3qSlASuEwoTIATbnarU6tCpN04TTa3XK2ha04QTy2XAevipzEtgrwDbibFIcUCLjca0+JE0ivjMJSlkqVFdcN/hexZUalZXyXXbb5ggcRJ7RTQyjDdoGwvTCZMkgj8XEW3pjq4ZU+tzrLtcV+H9LJ1avysgoM8UrSpWWM6kABBOklIT6ISdFgDtG1J/HYH/APVDfwtRtXpbdxFj+Nlr0t4jAtKnvaHFahMbwUEb6hPhWqi6NeOanLMtvH7YusmvRqR95Xa4vOlbTOWsKSRKm0kBKu8E3HZwbXv0qteVCgk6skkwpU814wgu2xSx/FzbKlhWU4YFKCu4TsNUbN89Pvq1FUa0c9NprsKSpRpytKmk+5BocfPobQVYJKEqkR2lhYkCyeYFVpVaFaThTmm1uvIdJVIRTcbIAYXjFtekIynClRWlOkAGxSFk/iuU0ypClSi5TaSXFiI0oSdowV+4JP8AEa2mFn+SGAkiVoSUkEJlSdQSi8HqLVkpYzBVZZIVFd9lvjY0PCShF3p6cdvkT4Xjh9DZGGy5vSBOlDgQNRIkQERsSZ8KdWrYfDtRqzUSKMJyX8uGnYD8JxkEvpQnKmEOydtIUCCBIIb+ySd6vegqXXZll3uLVJKeVQWbwCWYcYuOgoXlyHlJAUG1qCoJt9ZMDc3pUsRhVTVRzWV6JjHSnN5HC73sWWuMsQgJSnAJSgJ2SsBKYHogBPwpax2C2VVDFQrJWUCk18qijpPzdEGf/wBh5FQ+z+T7639UJ6wkT8qCoksJ3UPxh+qY+zR1RHW9hzv5ynvK71wZH6JtTLC7cDXcK2wXcJJGuOs36+NeR6U6v8zj1vq+jfuOvhM34V5d9bD8meeThVnGmDcSrSCQbRCbTyHM1nxNKhLGU44Ls2vo79vZvwGUZVFSk6/yK6XJyuQqPovSPUHf21rqf634r/BCaf6J9z+Ja4dP0K5UFHmfVR09pi6Xcv8AIno72cu/5FXhTM3nVuJdWFBMwAE/kQbDa5o6cwGHw9JTpRs3K275PmyuBxFSpO0npYDZrmz6nXG1KltOJSnTCQdMgi4ExI611ejMBh4UqdeMfSyrW74rXjYzYuvUc5U29PAnyhxXz5sFJA0r68gP11bpr9FPw/yRTBe2j4/A0WftBxpem62SFR4gBRHrSo+uvN9E1Xh8TBy9Wat52Xmjq4uHWUpJbr7+APzxU4bCA/WeYHtrZgZunjMTJbpVH7pGevHNQpLtj8CfijNCzoCVaJk+yPdvao6CwVHEQqSqxzapa+fiTj686bioOx7xHiShpL6DpWEkBUCwUAo72+qKX0LRhVqVMPVV47213TtfS3MtjZyjCNSOj+qJWMev5kXSrvhKjMDkTFoiqTwdFdKdRl9C+13/AE3333JjWm8K6l9dfiZtGPU64hS1BRgj6osAubCOc16/D4Wlh4ZKSst+L18e45FWrOo803cOZc4GWHnyNtXrCZgetRivOdMJ4nGUsMvvN+yOjgv5dGdV/dv3KvHeHGguf3TiSf8AKpSf+VM/hqq11lF8Gn8n8iOk4aRmu75r5l/PPxLP5w/+tdJ6C/WVe5/5Fsf+nh3r4FLgVA0un8wf6aat/Es5OVOnw1fjt995HRkVaUvAv5FmCnD3jOpJV5QoCB+l7qp05gKGHoQlSjZ3s+3RvXt0JwOInUqSUn2+ZbwKAjtYEAKJgeVZulZSrLDt7ygvex2ESg6i5Mo4zCD54w8NlAgnx0yPan4U3DV2+ja1CW8Pg38nf3lKsP8A5FOotn9PoW2E/wA6cP8Adp+NZa/+l0f75fMbD9VL+1A/MBiu0VpKuyhU2TEXjx2iuthIdFyhBPLnsufrfDcyVpYtSk1fLry2/wCjM4PCypscu98XK9JwObcs4LBBSL/bX1+0fGrIhsz7ZlP+X4oTUFzdcMqUMAoonUO0IgSZkxAvPlXj+k4wl0pFVPV9G9+R1sK2sM3HfWxLw62+4y4nGjV3u6VJAOnfYAbWvEzNZ+keow+IhLBuz42d9b9734obh89SDVVe9FTDME5StCO+oNrACRckEkW6xFqdOql0sqk9Fdf42I6u2GcI9pZ4dSUYZ1SwUi5vawTc35VfpycauMpxpu7slprq3sUwCcacnLTX5Ab5Pz/OHx+QD7dNb/4k9hH+75MzdG+08PmjPZ65pfxZJjTiAffXUwDthKd/6Y/Az4hXrS72XeF84Q7mDISVbOC/5ur/AImsnTNRPBTS7P8AJDcJBxrRv96Gow+YaM0eaUe64hGkflBJPvGr2CuFUw7n0XTrR3i37nL62NyqZcU4vil7yTjBQaYw9+6nEszPQK/UKjomUq1Wu3vKE/eycVFRhBcFJeVxnGjCyEaUFYPdgCbyOm0/dWz+HK9OFOpGcktU9dNLfsI6Spyk4uKvujzjFYTh0NkAkgiOoSmD7yPbS/4eTniak1tb4u/yLdIaUYrtXwFg3dWV6oF2zb1mpmv/ALxd6/wIj+ifj8TI5ZiEqLZKBcRYxYh2a9dY5DNvmreHbwgZfUW21ATpmbEKNwCd68NSqYmvj518NFSab35bLiuB3XCnCgoVHZP47jOJND2XvFtRIS2ogjeUAzuOgIq+AlVw3SaVZZXJu6/u1XPjbiRWjGrhrQd0tvAlzxtSmWdIUb/VSTbs1i8cpI91M6GrU6WLqupJRWu7t/uF4yEp0IKKvt8CpwQ0pAdQsKSqUKhSSk6SkJ2PKUkeqp/iCpCpKnUpyUlqrp31VnbzDo6MoKUZKz0Y7hXBrQTr+qFJ9HTEqTA8fRNaf4gxVKph6ag07vNvws/qLwFKUasm1wt5hVtYIfgg3O3lWDHwcHhYvhGPxRowzvKq+0q8Mvl1hOsDU2oixnaQk/omPbR01SlhsXNx2qL/AL81fxIwMlUpJPeL/wCvLQtMj+cr/MHxpNf/AEuj/dL5l4fqpf2oD4/FYj5wpADvZ6VGQ3KecCY6cq7+DodHKnTm8ma0X6yve3fvcwV54lzlFXtd8OHuAOWYi7SoMQq2mSbq8fGu4YCxg8ZpbBhSpUv0UE7KI61bUrYw69bChCitBH3e61c+nXfE6VTDx4Glw3EjzDKQ0UhOr6yZPeE/Gk43o3D13100795XD15wfVp6HuYcWYlbRBIgi+iBI84+FYaHR+GpTzKN323ZsnUnKNrkWHzvEYVtCgrT2h1aFjV3dpI5TygzArVWwGGrJdcteDWj++8R11W94PvuQ5txXiXm9ClpAVZQQIB8DMmPCazYbo+hh554J34N62HzqSnGzKuDzDEYOXUKSS4mCSArbatNWlDFpU6t2k77+AvL1Szw3KueuLcL6uanEKV6x+siuj1caVJQjsrLwMUZOc7vdlnAMfNwl9ofTNgqSqyhdJBlPkTXOqxjXTpz2f1ub1HJ6S3R5mecPFScSSO10trkCBImLdOXjWyGFp08L1KXo2fmYZVJSq5nv9CYZxiMwSEYlQDSVagUIg6gCBeehNc2lg6OEnmpXu1bV8N/kblOdZensX8n4wxDTTyFLDnY+iViVFIJG8gm3WrPojCV25yTT30dvL6CniatP0Vt2gtzO331DEPgFEFuRYJBM+j9/OtmFjRwy6unGy833sVWjUqrPJhRPECmsGhtRHZwUkaZMX2PnV54HDrErEtPN3vlbbuFRrVHTdJbAfh/M0lbSIIIVadiB2h/5CtSqRn6LFum46hTinM3H51kEIQ4EwI+s1+qkYPAUMJdUVva+t9thlXEVKvr8B/8vvMh1pBToKFqhSZvCvdYWqmJ6Nw+IqKrNPMuTttqgpYmpTjljsFGuJ8QEoEp5j0RySSPhWeXQWDk3Jxevay6x1ZK117gcriHEKW27rhcoR3QACkhRII2Nz8KfHonCxouhlvFu+re9rXTKPFVXNTvrYs47i3EKaACkpKm3SSlMHui0EkxvWel0Dg6cs9m+96DJY+tJWukeY3PHWELS2QAWtRlM3sn4GtmK6PoYmcZ1E7rbW3G4qjiJ0k1HiVcNm7uGV9EQNSVTIn0ZI/jxqcZgKOLSVVXttZ23Io1p0ruAQx2fPNlx1JTr0AXTIsRypM+iMLKjGi08qd1q92Xji6udz4vTYlb4qxGtCZTBRJ7o3iaQugMEtcr97L/AI+tzXuM/lD6tTHeP4tR38/112EY2ghlL6uz9I7nn41JBnsMyXFKZXP3yJtfyrE6KzXRs6+SjYtfNNQCCu42GySORnr4Gry1VhMZelmHYTL1IdRqHaIBukx7iN6z0ovNqjVVksqaZFxE2pSisJhGwE7R4TtMm3WipGTeZkU5xtlQIZWRBI2v7L0riO1SCLmKS6mEkTBOmIiBuKtSjaepNWd4OxoV8JPkdpaFaFaRdUACbG2rmBV6+Kg/RRFDBT9ZldvKCkrSVhQCSEpE6lE2CdG4M9RSacop3ew6dKbi0i+3wM+6nQShMISkkknYm4gbVpljaeWy1MjwdSDvIpJ4ccwr4w47xVp0qNpKoE/pW6iKxuSlqaFeMSvm3CWKYQ4X25KjKnEgqAPPvC4meYFqsp6qxWycShkxTHZqCY9HaxuefW9XSTmm2S75LJFnN2QrCgRPft6iT8Aa6NS0oXRgjCVOeWaswRmTCexT3QlRIgyZMzO/K01z4PU2VIaKxbbwyUYVRM6lJgXtcibHbYUyhVedrgUrUkoK24/EuBSlKTsWV/BddBO6ujDawSaEpR+cr/aakoVECyB/eI/2qoJWwzECyB/cvVPAET8ROWUP7ke9QqJMENfw4Xhe3U5C/nC2ktzHc0AlQEdZB8xWadSSloaFGNtdyv8AOVKadCyVW3IH5MiwHWmU5trUpKKT0CCD9Kg/3M+6ncBXEqZcLs/4C/u/XVUDCOVI+jHmfjVrAVM2Vpxjum0gGB5X981lnJQ3GqLmtDzLXQUp7xChBubAbGxkCBHSpTuir0eoQxKSQdJWBGkFMFJvtpHoEauW9FmQmtzPZg6oK0lZIX3iDFiCQfLypFZ2RqwyTlqRahMc4rLwN8tG2X8jwSXMUylQkFYJ8hc/ChvTRlacbtaHZhvpMEH1c/iNqzNXN7ukhysAJBB/68DFVyBnZbbZCUwnnznn1q1khc7y3BWZ4YrxOFdGnuOQvxTpUQR5KAsftGrRVzHJ5dA5mjSXG1tE/jW1J9xE+8ULconqjgyUBJAXYkjVOw9e48ac9tDpQS9rFd31LuEwyrhJ1CNR0m8bSn8oTUqpKKdi83QxCXWLVffuLuSZBLXfb1hXIzASDM2vJMG3SsFbE/zFFSsR1Cp0rtXb8i9g+HGcQnsEK0rnUlSu8kReLXgiRzjxinwnJyXmYqsVFtPwAuYZaplxSHElSwy5Ok2sFC1hNr12sOrQORXneegTwuDTob7qtyZnf6Mn74p3ARcgXgEjT3V2eSOVxCr+V/dUsLlXG4QBKFaV/inhAgndV/K1TwC+pJxRgACv0rMIPtXVWTGRlkwdQnSQpRhRg77efhWOW7Na2C6MOPmpcv39cQJ2LY+Ip1NaCZS1sFDhk6lHv9zD37v5NPWwq+o3CYABTA7xnDq2G0lIk+FCJuEMswoDSSEOmdWwSIudwakpczXF64xitP8AZgmPXWTErQ2YRsC5ZiVtqMArEWF4B6m17eXn1S6jjxL9VnexfdzFRSUq1IjaUavVPXz9tEa19blXQtwGtYV1xRWspJ3iI3NzbrSKtW+hqo0spAppSVqChHlUaWHZtXcI8M9zGNEJ3URIO8pINjYm9Q9YvUvFJSTsdexiFd1xF0xB2ETcWHQiKyJ2epuST0LWGxASFaleJJO3t5VdWKODRjzxo4XToblqfrE6iPVYeV/OrOOljOqqTuZjOMevEYlxa1LKQr6NAJGkcoEwD40xK0TPKzm2aLC8cHDpTqQt5aRCQogCPtFdzPLYzFRluVa1Mql0uOKWUkBSlKtJAmTp26mi+tjp0a8cqi0NazEpdIUruOekdjYXvyFqvGNymMp9XaUdFoXsm4hMhJCtIMJVyibTzjblSJ0I3uUqYnrGnrZB7KHQ2+rUElQ1LSALGQVCD0mRPnTKKE4t66C4lanEKcMDWySR0OhaSf8AxFb8PUtJw7LnJrw0UuJXyrGsuJZQhaFKBMgG/oEfGtaknomZpRktbD8e4hGjUUjvi1p2Xy3qzaKpNkbqRoSRH4h2/wClU8CL+kTcQ4cd8/8Ap0n/AM6iwXBHEuXss6XC2kkyYI9I2j9ftpc1GKuxtPNN2uUsvzBa0KQ4sEFshKQkAJgAi4veBvNZoVpOWpqqUYqN0ajMEQXPBg/Ct3AwJ6mdxWaKS62hsAFLSUkkTOoBVhPkKyV6zg7RNtCgpq8jWZTCmkGBcTt1J61opTzxuzLWhklZHIWHVFwqUSSTBJMm9Y6i9Fm+k7SQbypvSAIv5T99ZJu5pgmgrju8kgJ3Fz40uDSYyabKjDwiCTqG0WFvIGaZIokMzNzuJtBn1+08qhPgWit9QTg8wWl3U2UgpvqIBHQ72503KsupRVXm9E1mRcdutLSl9SXWjaUABSZ52FwOnn4UmVJS20HwxDi7N3Ng5nqC0pAKElaT2SVSLGw1DcTeLyRelZHG1zY5Rku05sy7BgqNiQRNvaKe1c5u25YxWXvEIcaQogSJBuec33Husauo3RRzSZ49gXG223l93WCNNtQ0kiVDlJmOsGq7aBe7uW8JiVAWUkA9BJHmItVG9RqWgGxyhCgIN4B+/wAP30yJ0cS74deBLl+LhNleoDaPVUPfY5cbWNLgXVB5lfpBTRAtA2j76pCybG1ZZoq3I9+UBaj2AiEqbJJncBSZ9x95pj0aZmjDMyrlLQSBCRO4Orkee3Klwk1UTRonFSptMyjzAU487iFmAtQtcqIJAjlHKtU5u+hkp00ldjMszctBaQCUlKgAT6OoEHw506FZxVmJnSU3dG1x+NDrRWm4OFT7dZB94rXF3V0ZHGzsUuM1nsW1EQQJJ6GQB7aTXtazHUL3ugFleBLoKluFPMAHr4C1c+UrP0ToRhmj6Qebxi1IxIUoLU23o1DntB9aSDXSozzQObVhlmAcycS2+kJUSClKlQQYWRcctrW8ay14py0NVCby2Zr8qxyVIGl1MxcKUAQb8iegFaMPZQM2IblLVGFzDLwhxaASNKyPYSKw9YzYlZlzAY9SSRO9vZY0qUTRCYYxGJ0NylZJ6FMR771RRRZyZWzLIVJCXGlEpcAI63E7feK1Sp2V1sJi795A/lThZWskygiypvIk6Z6fxtVVG6zItmtoZxlu8Gpb0FKOpoMCw3afeKRLc0wXYaVnh5L4u4tOmLpi4vc9YiKqpWGSceJQ4myprCoaXCl3UFEGJ5gnpHh4U+OquZG9SlkGcNNOdotC31d6GyElCbjSQTzt09lDdkGrehe4rzZOPfYLLa2dYKVIWRpF5CkxNvTnblRDXQhpx1ZPw7wziPnHYrUhJ0FQVqnULwEgQTMbWsD4TLh6ViylLJntpewGWJR2KzCQSZCbgnefGq2szU8SpQatvbyFhMjcU4nsjDaydJImN7edqhsynVMr4VYAaXiHwgNpKYJCATAAOomLEbCZpKV5XJc2lZA/5R8j1ttYpl1p1GHbKXENxqhVisAEzFpG9pp0Hqkxb47mQw2XPNFJcQVNBJc1pMpUhI193kZHLe9XjTSmrl51c0HbcyOauJefUGSQ2VKUkLPW5/dV5WTbQqCk0oth3JcOhKACgK1dfDrbb9VZpSvI2RVlZET7y8KyGyAC6lUA30o1kiPG3PrXRU3GmrHMcFKoyNvNFPIUw6oBChOsglQUCFJJM3kgJjxAFIb4sfHayPcoxoskkAgEQRcz4c+W1Z5Q1NSnoLFvKK1lSSAswq0CAAPup0NFYzVFd3AGXYfWsDfwonKyJpxzM138ntFKZYKj4H1cqzxbNEkuQFzTEhx5xyQkLWpWn6wkk3gEA05R5IRbmRYZps6iFqgCSlSNxPJSVGDfpVp5rJNe5kxLicOlaJQpR8FH3b0iV4SszpUME60HKMjRcK5y3pbw7wIMkNOT3ZmQmdwenqFq20alvROZUp66mkzvDJdwzkmV6SQo8iP+qtP1WkVirM5/guH1PYU4tEKQh0oWkbpEAhSvAkx7Otsji1G5eM052LDZCSIA8RWR3ZsWhrcienUBsYk/D10ylFyE1WkXc4YQ80UEd0iI2/661tS4GNvUwWXYDslrmQtO3dneIA6edZKrlsbaUY7hLH4nsy06QAUOJJSBBI3ULWiPjUUtwrJWNZisQljFoVEpW1dXP0hpV6gBV6lXq5JmjB4R4ijOKfJrvMvxpguzxRIB0uALHSTMwff66YzAuT4HvCuPCSpKiYBkR4/9UmpoXWq0KaEB3EPOOJU6QTo1KJhI2A1THwk1WctEkNpR42JMNj1YDFNrSoow6/TRcgEyZAF5tVlaStxKVFld+BazTjBrEvICWyG0awSSEylSYUdOwM969zApqTSWYpTgpZrfephGsudJBSCDsDtfb76flbFqEjV5ThVju6Re023PvnxrDKaWpsSYsxw2vSFokAyIPLaPdPsrXBOpBOImVGz1Hqw4LXcTAQpKtKQJUR3o3HMC9KlFwlZktXWhQHYElQVp6g90omxkHaqu6diFawYwLmpSnUBQQq3eEBX5YBuJiL+dRLTQmOuoLz3JezeS4ykBLg2HJQ3Ecpt76avSSRCjZ3CDmRvKgJcLSkjvQJCpuIJ3jqLXtMSWPD5fW3KTqNPQzCcEVagEBJTtJ3AEm5NyBe1qOsSau73FuSRHgsNqJnYIUQZsIE3sbVeq3FK3NErYI4FRQlIAkqJIhVjta3OBYWPtpFSOeTvojbhsU8O0149pSx2HV2p0A3OpMdd5HkQfZV6TSp6kY5x65yhs9fePzPOnsTAWYQPqA2J5k9TPsqW7mFsOfJNxGMJjuycP83xH0bgVdIP1FEeZ0nwV4VItms+UXhJpprFYjDakFsoPZnZKZIXFvRMpI5jT42r1UbFuuk3YxnCeaL19mVHSsHfkd7dLSIotYnNfc6nleQvPoBQBpP11GB4+PhtV7oo7mGzPK3VYlcAhTZKSB3j3Sb6d4I51lqTUnobKMcq1PV8LYrEu9m2kEpb16DCOYEXsFEEGCRainb1eIVW/W4Ghx2Bcbw+HGKQttxuWyNIVMRpIOoAjSNwetLxULxTZ0Oh6zjUlGKvfttsBeJXwtnD9UlSfZpj3RVqMr01fgK6So9XiZduv1A3DbCl4goSkqlM2G0Hn050VnFRuzLTvm0CGY5e6xiCSm2gKkEbG2x6HeKzxnGS0HpOL1J8t4dbxspdCxF0qQUi4sbkGR3h4eyqutKlqizpqpuUeK+Bm8GEOtvkiRLbgGo8zpKYEDmCPXT8NjOtllkhM8Nl1TA2Gl2JUQAJhNvWY3vWmrVlmsVtoX8AvQ4Eh1UKFzupNjYE7HlS1RVRpMmnUcWXnVBWmExpiLyTcEya3wgoLLEmc8x4ydBUk7FR28gP48aViYXSZRMJYVpJIMAmDeOYBO/qrHqS0iQokRUElZ5pKtJIkpWdO8GZlJjkYrThvWJRZwqItcAAAAzbew1cp6WrVLcyYhelsc5xCoCtZlZEJAOw8Y2HQeO1Z0ru0Nt2DKeCdUDIVHXnI6QdxTHHOrMhNh7DZogpENwoAiyoTfnp3n10v8PJt3lv2a+/9i6kkUmsTC4MBMQDE6d5jnHevV5U/ElzueZy0204kNzoU2lRm/fI78GBKdW3hFKTuKe5QxTUiRvVkVOy5FnQzLLylRPaqaLDwG5WB3VX+0Ak+cjlUlWcjyp8oU2diJ9sGoZdbnZfkhzVZSWQqRZWk3uZlQM7Wv4x60Um7sfWSVjbjhtpTvb95LszrSr1EQREEeHWp6qLlm4lOtko5eBfwWSttvLeTq1rBBkyOWwi0QBV400nmIdRuOU5/x9mClvrbJlKICRyBgE+u5k1nrtyzRfI6XRtoVYT5u3v0Of5y5dKRtc/AUvDPRpnQ6birxl3o0vycYSO1dAuYT6hf4qNIxru1E5mGVtTX4jAN4ltOoAlIIB28D7RFYk5Qehosr6keTZK2xcAzBEqN4NzbYbdKJzlImy4ADiDh1/FPKIjsgRdSoGgQSABfqOW9Oo1FBdpSpbZmJ1a3SjDo1SspQlCSbEwkCPPfxroU4zklfczzlGLJcfgE4V7sXXEdvpBWlJkNk30FUwV6YJjaYk1uowUdzPnzMlTim4PeBA5b1qSLXKOCxgUgKUfSJCQBz3EnaKicc0bBotQ3lip3+yr/AGmua1YngPdd0pUqR3QTUaEkeT43s0ald7TY85m1OoNKaKt21Hu48KMgGIET/HWa2StfQy1pXkc6xjGg2MjkYiR/HKlxlda+JYjw2GJEyLb7k+wCqdalwLqHG5fw2GSQIWVE7ICSCesFW/sqHWlfa332FLNPsLONwqdJ02UgSpB5de9AuJuOvWphUk9ZbPZ/sSBsa2dOqDG08vb6qtUavYiSZ5hnrQaWUNBwbmHzfFpkwhzum+yt0H22/wA1FyGrgnOFw+7FvpXCB076o91DJR0T5LMQUvpi/cuOokT7KTS9ZmjEeqjueHfkeiR4U+1jNmuSKdH7qAuch4qUF45czd0D1EBPwNZrJ1WmboycaSkt1r5gDijKuyAVq1XIFuVXjQVO7QzEdIyxSjGUbWA+R5s4wtZStSZTMA2J222rNiKala4UJWTR1LJ8wTo1ahpiSZsPPpXOnGxpi7k7WYIeB0rChzCd6VOLW4yJnflD4nGGwfYoJLr9uXdSCCvUJnvA6R5npWnB0M8sz2RkxNSzuYjhTiJeGZfxoUkOpUGmkkWJUneJvpBKjPhXYjC2qMEqjnuY911S1lSyVKUSok7kkySfEkzV0QarKXpalV9MiTv7a003oNi7oHocKWmYFtYO3KTUX0DgafJngIuIgiT5Ec6xVWnLQvwLuMbC2lzJGkyNqVxLgvDL1ME9Qk+G4pkPWFVPVL2CEoSR0+Fq1oxMxua4ZaWidH0ciLgwIOq/iYvbYVlhNOW+uvia5RaV2Q4dlMJTqgb9oFDn+STyFutWzOzkl4WJyP7ZbbUjVLim+76EAk29HVAgx6qFntaKeu+3kVkrf9jMZi0FEAFSj6SykJJHIWJ53k9BTYU3e70XBbkXKecL1ISSNMydN7A7RPKBS7JPR3Cb0QLQKuKLEkDyuDzFACxCipRUd1EqPmTJ95oA6V8mjSS72gBJASB4TcgeNh5RSaaabH1mmkd0wD+pP696cZ0WiKCTj/ygshvGLKDClJCwIPdMQDfe6ZrLUVp3NdLWnZnL8fnmIdUkuuSJEpCQB8J99aXK6M6VmOcSrtEadydN/GkytbUfCTjLQLtYdaXEhaFAmIHI+XI1jco2NkU2w+7icOyspWhxxSfrIdKBPOAmDbakRU5q+w2pGMXZHNc4c1POkbFRibmOUk72511aekEcqr6zKQmKZcWSMi9RcDU5S6lDPfiDJv7PurTTVo6jorQ8wuGhhSwUwpwACRIB1KA07gW6RWKc7zdthqso2L2H1adMgbXA5zNLtqQFn3D2auVjQTwAGWnThDJmwv6xHspkdZipaQDWTGEkHaQQfMAR7R761IxsoYdAewxQeaY/VXNvaR02rqxiWm1JMEEEbiK6EZpq6MdrE7YJi4vzPKmNkl5ODEE6tZ6JBk9Y1RPqmkde81re9jFBW1uUM0cNkG2gQBa0cjA3/fUKKtfmUqS4cCo2KliidKrVIDZlPlUMDtnyXZersWibaEajPKZKR6tXuqVsSzqeBAgKBMcvK0fCggt0AA854bw+JeS48kqKU6bKInmJjfn7ahxT3LRnKKsj5x46wIZx2JZSAlKHDpTvAN08zyPWesbVBKdx2Rq7VbcelrE+q8+6kVnZMfT1asdkwbA0CQDMC/sriTlqdOGmpVzDhXDPBRKShU7oMdOUR64qY15R4kOOZ3ZzP5UcC2y80EJCSUbDoISmfUIrp4Kbkncw4pKLRid632MZKyL3PnUpAH8wbhNtgBbxNgPL9VPqr0DSifBGQk2jr7OVYXBxWYu3cK4cUu5UJNiQQelQTwMXlDQA5mBa9vZW2KW5ilJvQ2OVq7lXFmW4Rx/d0HcVz60bSudClK6KOetKS6oK9HdHiDcjwAvT8O1bQVNZWWMFi0qMSG4jSNI0wOSiBqJ8ampSa1evPX4cAUuRaUwhB76kyNla9RUfECYTPkYqIzk16K37NvHTUnv37TM413UpZme9vET4xTUrKwmVr6DWxUMqSihARYZUkjqfjapA+kuHGw1gVnYqSD91RfUlo2WXJhtA/IT8KkglcegTvQBDi8SEoUo7JEnyFz7qAR8//K0EqzFbidJQ42haVJuFDTpnzlJHqqjZdKwL4GanFi1gk+2wH31lxTtAfQ9Y69hVyEfx4/dXGlo7HTjsX0psfEj+PdS7aEvc4bxfik4rM1ICwpGsNpI6Dl+mSma7+Dp5IK/E5eKnmkBM8wYaxDzQ2bcUm3gSK1cTOtimmi4Gmw782/IFvZWxbD0Nad7y42Ch70/urNiVoWiEcvXJrE0WCjS7qHh91QBjsoXCb76furbFmJmqy5yE1cWc+yrE6FJVMXuOo61nqRzI005ZWaXNsEX0BSPSR6pB5Vno1FB6mmpDNsZwJvBBkbiL10Myte5ltzLjWEcOyFeANvjvUddBcSE0DFgAOAyFCIEeN56QKpJ66EaaiaVUMqSuKAHnRYCbJMJ2j6E8tz5C/wAYqQPo9xsIZU2m+hCRPU86gnc1eFPcQfyE/dUkDVHveH8fqoAa+mDHIp/j3VLBHBvlZy04fEtEfinAspHRUp1+q6T5lVLaGZrlb5Pmx2il9FBPwP8AyFYMY3sa8PHW50rLT3gOhP7q5kuZuS0CrQtf+OlURLOa/KTgQwyhxpIbKVhSSgAEKkEG3Ob10cFUvOzZkxUUlocwfxKlqUtZKlqJKlHck7k11TnDEqoQBpPpR0b+F/gK1J2HIdhuZ8En4ppVbWBaO4TyNUqPmfurEy25dw2Ila/CoJM++nQtwdAf49la4O6Mc1qaHBG1MKM5+1pSs6tkzA3k8vV+qk6taF9marLsx7oO9qxzhZnQjK6BuaYsBf1p5wYBva/ORG21Pox0M9WdnYqLzZRvpTq2C+YHhy2tNMUEtFtyM9+RVXi1KSoGDJkmLnwnpYeyjKk7ls+liFo1coTO7VCAP8AMasWD0t7SKsgO5qPdUT9b9Z/dUEo0+Cnsk32AoIZL9cCgg8xarg/x0qbAc7+WPKw9hdQ9Nolafzbax7L/AOWqsvExHyeego/3t/0B+quXjXaS7joYZaHRMpBlxR8Ej+PZXPlrsa0EcI7KL+NUasTa7MP8rK/5mPFSfjP3VswHtDPi16BxtRuK7Ryx4oAMA/SwedvaP31q4jh6ZDc/3fwUD99UqK8Cy0CHDirJPXUf49lYZFkOyx36Rfl+uqvYniU8xT31n8n7hWmn6plqL0g1l57tOFMwmPH0qo6/EA0mOxeW4xtRGxI8qmwJtDyonczAgVNrA23uRTQQeN7moYDog1IEizagDbfJix9KFdVf7Qf11PADrKl/ReuPVaqp6lkjVYNUIA8BUoqx6196aCBqz6UnwHtFWADcRs6m7iY3HUEXHxqjLI5JwrDL2IwpsQrUgnmBYf8AjpPrrmY2L0ku46GEktUzeNOgdmkGRqBUev8ABv6q5zXI2hFg3WPGqvYlGN+VZM4L81SPiB99bMD7RGfF+ozjLldo5TJU1ABRVloPUJP3fca09o5F51Mp0zbS4n2FMUS2JZLhXgyjvkAhJA8SRsKw5WWU1YoYDMAhwldpHnQ4kZ1cgTmALutSe6YBE/kwTV1GyFydyROZ6SdK1gTYTVHn4MusqWoGxAhXqB91ORmY0GpAkFAESKAPWfSNQwJXhtQgGqVapA6L8mabA+Cj91TwA6MwqUAdTVFuM4GrwyrAeFWFkmIPeR0vPu/fQQMSoLKkzfb4Hb76m4WKeaq+jJFykifVY/GoJOI8WZqlnMlOBM6UJSpI6xe/lp9hpFWnnVh9OeV3NNw9nqMQ3rSbgiUncfu8a5Vak6bszfTqZ9Ua9KocnkoVmY5Gb+UdGrBPeAB9hB+6tGE0qRFYnWDOGrN67iOVcmaoYBRaZS3F1aYt4Ez8RTnJJajkOxuKCFgEHnP+ZI++olOJDdiB/DOOJSoSecdKzOcVuVUZMbgcGp6EQQZIBPhcg+qolNRVyVG+gZa4YUm9j4T7aX18bl3Rs9CNXDy/Lwiao8Qk9BipXWrLDnDDR3W5tG6f2aZ1rPO/mFTkvP6jfwVa+257U/s1PWsj8wqcl5/U9/BZr7bntT+zR1rD8wqcl5/U8/BRr7bntT+zR1rD8wqcl5/U9Rws0DOtz2p/Zo61h+YVOS8/qPc4abP13LeKf2aOtYfmFTkvP6jPwWa+257U/s0daw/MKnJef1DmRj5qIbvaO9+6KnrmH5hU5Lz+oZa4hcSIAR7D+uo61lvzGpyXn9Qizx0+nZtr2K/ao61lXj6nJef1HO8e4hUS21bwV+3R1rD8fU5IYjjh8KUrQ1J8FW8u9ajrWH4+pyQ17jZ9SSnQ0AZuAqbgD7XhR1rD8fU5Iw+JyVDhUpS1kqMkyNzf7NR1jLfmVTkvP6nmAyRLKw4hxwKHimD4Hu3FVm86s0Wj0pVi7pLz+pr1cTukAaG7c4V+1WT8LDmzR+eV/wCmPn9Snm2brxDS2lhIStJSSmZva0k3q8KEYSUlwKT6arSTTjHz+pkvwWa+257U/s1r61mf8xqcl5/UceGW5nW5/wCP7NHWsPzGpyXn9SYZA33ZU4QD6MiD5wKh1GyV0lV5Lz+oSLKZkpSfDSIqjdy66Uqr/bHz+pMhYGyEjyFVcbk/m1bkvP6nqXADIQkHrF/bUZdLB+bVf6V5/UkGKPQVGRB+bVuS8/qe/PD0Hv8A10ZET+b1v6V5/UrVc5R4TG9Sk27IlK7si/gsoddEoTPwHrp1Wj1Mc1V28zXSwU6vqv77yvi8KptRSoXrJSqxqK8ReJwtTDyyz8HzI1piPET7yPuq6d7iZKyXavmxtSVFQAqAFQAqAFQAqAFQAqAFQAqAFQAqAFQAqAFQAqAFQAqAFQAqAK2PUQArkFAq8v8AuK1YKcY1lmH0I5m+46Pw5m7IYCRBMXpHSVavRqSnNei3ZPQ9BgoUqkFGL13Zi+IcyDuK0pIISkzHqpdDDRhQVZ6OXDs4GHpWtmeThH48SF3ZP5v/ACVUR3ff8kcme0e75sYoRvbz9oqxQeplQiUqEiRIIkdR4eNTYmz5HnZK0lWk6QYKoOkHoTtPhRYLO1z1bKgQClQJ2BBBPkDvRYGmt0MKTvB3j19Kgiw7sVRq0q0kxMGJ2idqmxNna4/5o5MdmuYmNJmOu21FickuT9wwNK06tKtMxqg6Z6TtPhQRZ2uP+aOTHZrneNJn2RRZk5Jcn7hqGFFWkJUVDdISSbb2F7UWIyu9rajQg2sb7W3jePKoCzPEJkgDcmBQRuaP8Bcd/Y/6jf7VX6uRp/B1uXmhfgLjv7H/AFG/2qnq5B+DrcvNC/AXHf2P+o3+1R1cg/B1uXmhfgLjv7H/AFG/2qOrkH4Oty80L8Bcd/Y/6jf7VHVyD8HW5eaF+AuO/sf9Rv8Aao6uQfg63LzQMzjI38Lp7dGjXOnvJVOmJ9En7Qqri1uKqUp07ZluDqqLFQB781LoKAkqkGQkEmOe1VlUjT9KTt3jaKqOf8tNvs1Bo4ffEBK3NCpCQUmSegIIny8KdVx0asHCbTtq9du86FKrKDU+rd3orce4s4HLeyRICjJgrI3I5T91UlVzSy31XDsMNac6nptaXt49/MINBBU0HCQi2oi506jqjxiqwtmd+fyRR29G+1vmwpm2cNPOMvaCFIVC21EKBQFa0AEJSIAKkRFglNzTM2qYyrVjNqVtuHZuvmi85mrBCgp5aivtu+UuHSHUwmUKURqBsdFoAqbrn96DXVptO7et+el197FZWYtJahLqzpw7jPZBBCVqUVw5vAHfCjN5QN7Gi6t4WF9ZFRsnsmrc73189eOgQzLiHDqcDgK1FC3XEBIKe8sISiS4VwpMFcgaZSO7ehyV79/mNnXptp8rvytx9/IHZnjsO625pUWyp3ttBQVd4oAWnUIHpzeBY7VDaaFTnTnF62u77cba+Y/Lc+QhltoyIRBUNR73zgO6dOrQQUc9Mg86lS28PiTTrKMFF9vxv3bE7/EKELeW2QtS9JQD2wAIc196XZ25JISdoozWLSrpOUou99t+ff8ACxGrPEEa1OKKlMhss6SEheoKU4DOmJBXtMn10KSXl5EOumrt8LW7efL5kuJ4mSp1KwpaUheIkAruHE/RK7yiZndMwmJAFGb4Ml4lOalfS8uez2/6BGV4wBDqFvLaU4pCu1SFKPd16gdJ1XKgrzQJ61CYinLSScmr21328w2OJmVKOpKgkrecTa6VqkINt9SVKCh1IPKpzK3v87/U1LEwzK60u348H463MphPTR+cn4iqGGG6Poaa2HowTmTmLDh7FKFI0SAu3fkACQQQCCSSQfRgb0yOS3pFXfgRB/GAn6NJmCCdI595MBy1oi5i9ztU2hz+/cHpHmHfxspC0NhPc1E7nkuCF785jeRB3I1T4MPSKXGefuYdKENnSpeolcAkJSQmEg21FSkiTYCSazVJOOiMmMxEqaSjx4/feBDxPimQppagtzUBdKVqQT9UdlAcWv6qYBFyYApeeS0MrxVWneL1fvt2abt8Fp2lT5TlrLeCLqdLhS4VJmYP0UiRYxU1L2Vyca5NQctHZ/IwlJMIqAL+S/jZ1ABIKoKgnVEEJkkC6o9QNZMbrSta93ba9r7vTkrm3AaVr3tZX3te2yu+bt4BX50B83JWme0b1QoWgKSuYNheKwOi2qqyu2WVtHzujpuuv5MnJXzRvZrk1Lw1sUMY+g4ZCUm6V3BjcgknfaTE1so05xxMpSWjW/jottzDiKtKWEjCD1UtV2tNt92u4P7Qp0ERIHMBQmVbpUCD5EVsjo33/JGCT0jbl82aPEYrDKU8FhvSFMdn2SWkH0SXLhN06vS9VP0v4/Ue5wble1vRtay7/wBxnECmS19F2XpKnQWJ/HOabR23oaNjpiOU1ErcArOGV5bbva39Tt27W24FvAP4QpZSoMylLJUVJbi4V2lwnUVTp1BRI8BU6ffd9RlOVLLFO19L7c9f3IMF2GhuVMBsDDmCGtRXrbD4XP0s3WeadA8qFb4fuUjkyrbhy3ur9vyseYfE4ZK2NAb0Fb3adqlpZjulEkpsmZ0+uoTWhKlTU42ta8r3t2W8ORQy7MB2TvaBqSpuPoWtUFR7XT3Ps9NuUVCa4iadT0Xmtw4Lnrw5EvESkdmuCwVdsex7HRZmFWV2d4nRAX3p1eNEti1drK7W30tbbXl4b8bhYrw/aq1HC6dR7HR2Nk9i5Osxo/Gdnp7STq8Jq+l34jr082uW3C1v6Xv47X4g5ak6V6DhtWtfadr2JlHZo0aOyTB72v8AFCdWmetVe2naKutbZb3422suXby1vYuLXh9Vjhuy1r7UEN6yjsmtHZ21zr1xo+tM1Lt8f2L3p5v9tr67bWW3He+3EHcTKbOjsuz0wPQLH2UzZoBwXn0yb1We+hSu42WW3Da3Ls194Gwvpo/OHxFVM8d0d2xbSHCD2sRyConzg1tUrHoXZlRvLUgQX1GxFlkb6Y2Vy0wOcGPO3WdhFlzPRl4lSi/JVHOBYqMQFCx1GYijOuQWXM9/k8akntyQFaiCZkzO5O1hbawozrkGnM8z3KWcSgBSwlSSSlYKSRqsoEKkKSRYg70mcVIVXowqrV68ynkHDTGGVrLgcWJCSQhKUTvpQmwJ2Krm1RGCiLoYSFN5m7vwVu5IzfyuOAnDQQYDuxn+yqtbgZ+kN4+PyOfUg54qAFQAqAFQAqAFQAqAFQAqAFQAqAFQAqAFQAqAFQAqAG6B0HsoIyrkLQOg9lAZVyFoHQeygMq5C0DoPZQGVchaB0HsoDKuQtA6D2UBlXI9CYoBJI9oJFQAqAFQAqAFQAqAFQAqAFQAqAFQAqAFQAqAFQAqAFQAqAFQAqAFQAqAFQAqAFQAqAFQAqAFQAqAFQAqAFQAqAFQAqAFQAqAFQAqAFQAqAFQAqAFQAqAFQAqAFQAqAP/2Q=="/>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1" name="AutoShape 14" descr="data:image/jpeg;base64,/9j/4AAQSkZJRgABAQAAAQABAAD/2wCEAAkGBxQTEhUUExQWFhUXGB8bGRYXFx0aGhwdHyAcGhocHRoYHSggHB4lHRocITEhJSkrLi4uHB8zODMsNygtLisBCgoKDg0OGxAQGywkICYsLCwsLSwsLCw0LCwsLDQsLCwsLCwsLCwsLCwsLCwsLCwsLCwsLCwsLCwsLCwsLCwsLP/AABEIAP8AxQMBEQACEQEDEQH/xAAcAAABBQEBAQAAAAAAAAAAAAAFAAIDBAYHAQj/xABMEAABAwIEAwQFBgkMAQQDAAABAgMRACEEBRIxBkFREyJhcTKBkaGxBxQjQlLBFjNicpLR0uHwFSQ0NVNjc4KjssLxomR0k7MlQ0T/xAAaAQACAwEBAAAAAAAAAAAAAAAAAwECBAUG/8QAPhEAAgECBAIGCAQFBAIDAAAAAAECAxEEEiExQVEFE2FxgaEiMjORscHR8BQVNOEGI1JysjVCQ/FigiQlU//aAAwDAQACEQMRAD8A7jQAqAFQAqAFQAqAFQAqAFQAqAFQAqAFQAqAFQAqAFQAqAFQAqAFQAqAFQAqAFQAqAMRnnFT7WYN4ZAb7NSmgZSSqFkAwdUc+lKzvPlMNfEzhWUFazt5uxQ4q42xOHxTrLYa0I0xqQSbpSoyQocyarKo02heIxVSnUcY2t99pocbxEr+TfnbWnXpSYIlIVqCFiARsZG/KrzlaN0aXXbodYt7eYJVxdiP5NGKhvtS7o9E6YkjbVM261VzeVMSsTPqOs0vf5g5HF2Zln5wGWizfvhBixKTYOagAQbxRnna9hKxOJcc9lbu/c0GXcWl/AvvpSEusoUSk3TITqSeRKT9xHjVs943Rqp4nPSlNLVJ/AAZZxXmmIBUyy0sJMEhMQd/rOiqqc3sjNDE4mfqpP77wjmnEWOw+DDrzbaHi/o0lMp0aCQYSs3kdfVRKcopDZ1q0KWaSSd/L3gw8X5mGRiCy12J+voMbxyckXtJFRnmlewr8Ticueyt3fuXsx46c+ZNPspQlZdLbiVAqAISVWgjex9dTKo7JoZPGS6pTjvez91yLC59nDiErbw7SkKEpVAuDsbuzRmnyKxrYuSuoq33/wCQ/ivjDFYVxpAS0CplC1hSSYWdQUBC9pFE6jUrInEYmrTcUrbXff7w3k3ESn8vXiO72raF6gB3QtIJFpmCNJiedWz+hmNFGu6lJy4q4Kyji7EOYHE4hQb7RogJhJ0307jVJ361XO8txNHEznSlN2uvoDcFxbmjranWmWloQSFKSg2IAJEdpqNiNhUZ52uJhicTNXik13fuaPg7i354hwKSEutie76KgeYm4vuL7i96vGd02asLieu0e5mcp4yzLEyGWmVlIBICYidvScFUU5vYyU8XiKnqpP77w0vPMwawmIexDTba0Fvs7SDqVpVIS4eo5irOUlG7NCq1405SmkmrW+7lfgvjV3EYjsXw2NSToKEkd4Xgyo/Vk+qinPM7MphsXKc8s7FjMeKMQjMvmqA2W7ASk6ro1b6o38KjO8zX3sNnXmq6pq1gPj+Ls0YSFPMttgmAVNneJizngahzmtzPPE4mCvJJeH7hXh7PsyecaK2EBhdy4lBHdIkEEuHw5VaMpMbRrYiclmSyvj9s3NNN4qAFQByziv8Arlr/ABGP9yaR/wAv3yOViv1Ef/X4kOf4IP5wto7LITPQ9iIPqMH1VW15tfexFaKlisr4/Qq5ZmBGAxuFXZSClQHT6RCXB6lR+kai96bXd8SlKbVKdN/fBllz+o0/+4+9VWfqL75l1+kff8zWcGIBylIOxQ8D+m5TF7PwNeD1oLx+LMXwYr+aZkP/AE4PucpcfVZgwr/l1P7fkx3BufP4ZDiWcKt8KUCSkLMGIjupNEJNLRE4atOmnljf3/RhjjbMHH8tacdaLKziIKFAgiEuAHvAG4vtU1XeKZoxFSU6GaStrsB/ws//AB4waGlFRGkrJkQVSYAuTyqHO8cohYn+T1aXYQ5lljjGWtdokpU5iSsJIggdmUiRyJifWKiStFFJ05QoJy4y+TDOS8WYtrDtIbwLjiUoASsJchQGxEII9hq6nJLYdSxVSMElBv3/AEIflASF5jhwoWUhoKHgXFAj31Wa/mWDGa1Y37PiQZG8cKvH4NZspp3TPNSEqIP+ZBn1CoTtGUSKL6qpOk+39vehcO/1Vjvzh8EVP/G+8jD+wqffA0nyTf0R3/HP+xumUvVNHR/qPv8AkjO8A93MH0jbs3R6gtMUqnx7hGF0xLS/8viDOCc3ewyllnDqfKkpBCQo6QJg9xJ3ohJq9kIwtWVPWMb6L72Zrc8zZ7E5XiVPMKYKVoASoKEjW2Z7yRzMeqrTbcNeZunVlUoSco2MYhhTDOExje/aKB/OQolI/wAyZHkmqL0bSMNnCEaq5v8AYPPYhLmdNOJMpWW1A+BaBFXXtfvkaZyUsTGS42DPyt/0dn/G/wCCqmrwG9IezXf8maLg7+g4b/CT8KZD1UaMN7GPcgxVh4qAFQByziv+uWv8Rj/cmkf8v3yOViv1Ef8A1+JJif6/H56f/pFRH2n3yJqfrF4fAHfKNl5YxilJsl9Oq3WwWPaAr/NVaitIXjIOFTMuP2/kTOf1Gn/3H3qq0vUX3zLL9I+/5k+UcYMsZb83AUXtLgFu6CtSyCSeQCgaM6yWJo4qNOjl46/E84Uy1SMuxzygQHGSlE8wlKpUPAlUeo1KVoNkYem1RqS5p/BjeAeJmMI26l4qlSwRpTNoAopzSVmGErwpJqRf46zxrF4FK2dWlOICTqEX0KPwIqKslJJrn8huJrRq0bx5o1HAf9AY/NP+5VOj6qNOE9jECfK3/R2f8X/gql1eAnpD2a7/AJMj4e44wrOGZaWV6kICTCCRI8alVI2RWji6cKai+C5AfjLFJdzDBuI9FaGFJmxguEi3kao/aLwEYqSlVhJcbfEn+VPLy283iE27ROhRH2gLe1BI8k0VVZ3GY6DjJTXcVOHf6qx35w+CKP8AjfeLw/sKn3wJeCeLGcHhnEOBZWXCtKUixGlAFzYXSamM1GJOFxEKUGpc/kiX5MsCtbj+JUO7oUkHkpSiFKjrEe+imtGy2Bi5VHUf22C/k9z5nCKcU8VQtCQNKZ2JJ+NRTko3uIwVaNK7lyRqOJuJGMXgMSGSrudnq1Jj0nBH+01NSSlHTsNtWvCrSko8LfErZJlnzjJVIAlQUtaPzkqJA9d0+uptemUo0+swzj3/ABMpwasnHYaTPeAHlBiqU/W++Rjw7vVibb5W/wCjs/43/BVXq8Dd0h7Nd/yZouDv6Dhv8JPwpkPVRow3sY9yDFWHioA5wv5S1j/+ZP8A8h6gfZ8ab1YjrnyI/wAKVOrQ8MtacUb9qSkqSUiU3KJ326VkrYjC0Z5ak0mXjRlV9NU79uh45xWpKkvuZa2l0m7liod2AdYRP5NFLEYWrK1Oab8wnRnF55U/H9z3H8YKdShbmXtOtj6yyFBM6RICkef6NXlVw/W9S5rPy47X+BDpynDM4XXMlb4kSpotpwDKmk30DTo1XPo6Inx8aKtXD0moVJpN7JkQpucWowuvIrnONJBTlGHnVYgIBi3e9DxPsrP+NwS/5EWWDluqS8i1ieN39BDuBT2ZXoIU5KSg2BI03BMCPGm0sVha0skKib5F506sY3nDQFu8SNaihvK8KtWmQmECbxH4unVY0qUXOo0kuJlhThN5Y01fuX0JsRxQG4aXljCW1LkA6dJVEFWkIjUBad6pRqYevdUpKVt7do2dHq1aVNJPuLn4dOMNpjBIQ3qSlASuEwoTIATbnarU6tCpN04TTa3XK2ha04QTy2XAevipzEtgrwDbibFIcUCLjca0+JE0ivjMJSlkqVFdcN/hexZUalZXyXXbb5ggcRJ7RTQyjDdoGwvTCZMkgj8XEW3pjq4ZU+tzrLtcV+H9LJ1avysgoM8UrSpWWM6kABBOklIT6ISdFgDtG1J/HYH/APVDfwtRtXpbdxFj+Nlr0t4jAtKnvaHFahMbwUEb6hPhWqi6NeOanLMtvH7YusmvRqR95Xa4vOlbTOWsKSRKm0kBKu8E3HZwbXv0qteVCgk6skkwpU814wgu2xSx/FzbKlhWU4YFKCu4TsNUbN89Pvq1FUa0c9NprsKSpRpytKmk+5BocfPobQVYJKEqkR2lhYkCyeYFVpVaFaThTmm1uvIdJVIRTcbIAYXjFtekIynClRWlOkAGxSFk/iuU0ypClSi5TaSXFiI0oSdowV+4JP8AEa2mFn+SGAkiVoSUkEJlSdQSi8HqLVkpYzBVZZIVFd9lvjY0PCShF3p6cdvkT4Xjh9DZGGy5vSBOlDgQNRIkQERsSZ8KdWrYfDtRqzUSKMJyX8uGnYD8JxkEvpQnKmEOydtIUCCBIIb+ySd6vegqXXZll3uLVJKeVQWbwCWYcYuOgoXlyHlJAUG1qCoJt9ZMDc3pUsRhVTVRzWV6JjHSnN5HC73sWWuMsQgJSnAJSgJ2SsBKYHogBPwpax2C2VVDFQrJWUCk18qijpPzdEGf/wBh5FQ+z+T7639UJ6wkT8qCoksJ3UPxh+qY+zR1RHW9hzv5ynvK71wZH6JtTLC7cDXcK2wXcJJGuOs36+NeR6U6v8zj1vq+jfuOvhM34V5d9bD8meeThVnGmDcSrSCQbRCbTyHM1nxNKhLGU44Ls2vo79vZvwGUZVFSk6/yK6XJyuQqPovSPUHf21rqf634r/BCaf6J9z+Ja4dP0K5UFHmfVR09pi6Xcv8AIno72cu/5FXhTM3nVuJdWFBMwAE/kQbDa5o6cwGHw9JTpRs3K275PmyuBxFSpO0npYDZrmz6nXG1KltOJSnTCQdMgi4ExI611ejMBh4UqdeMfSyrW74rXjYzYuvUc5U29PAnyhxXz5sFJA0r68gP11bpr9FPw/yRTBe2j4/A0WftBxpem62SFR4gBRHrSo+uvN9E1Xh8TBy9Wat52Xmjq4uHWUpJbr7+APzxU4bCA/WeYHtrZgZunjMTJbpVH7pGevHNQpLtj8CfijNCzoCVaJk+yPdvao6CwVHEQqSqxzapa+fiTj686bioOx7xHiShpL6DpWEkBUCwUAo72+qKX0LRhVqVMPVV47213TtfS3MtjZyjCNSOj+qJWMev5kXSrvhKjMDkTFoiqTwdFdKdRl9C+13/AE3333JjWm8K6l9dfiZtGPU64hS1BRgj6osAubCOc16/D4Wlh4ZKSst+L18e45FWrOo803cOZc4GWHnyNtXrCZgetRivOdMJ4nGUsMvvN+yOjgv5dGdV/dv3KvHeHGguf3TiSf8AKpSf+VM/hqq11lF8Gn8n8iOk4aRmu75r5l/PPxLP5w/+tdJ6C/WVe5/5Fsf+nh3r4FLgVA0un8wf6aat/Es5OVOnw1fjt995HRkVaUvAv5FmCnD3jOpJV5QoCB+l7qp05gKGHoQlSjZ3s+3RvXt0JwOInUqSUn2+ZbwKAjtYEAKJgeVZulZSrLDt7ygvex2ESg6i5Mo4zCD54w8NlAgnx0yPan4U3DV2+ja1CW8Pg38nf3lKsP8A5FOotn9PoW2E/wA6cP8Adp+NZa/+l0f75fMbD9VL+1A/MBiu0VpKuyhU2TEXjx2iuthIdFyhBPLnsufrfDcyVpYtSk1fLry2/wCjM4PCypscu98XK9JwObcs4LBBSL/bX1+0fGrIhsz7ZlP+X4oTUFzdcMqUMAoonUO0IgSZkxAvPlXj+k4wl0pFVPV9G9+R1sK2sM3HfWxLw62+4y4nGjV3u6VJAOnfYAbWvEzNZ+keow+IhLBuz42d9b9734obh89SDVVe9FTDME5StCO+oNrACRckEkW6xFqdOql0sqk9Fdf42I6u2GcI9pZ4dSUYZ1SwUi5vawTc35VfpycauMpxpu7slprq3sUwCcacnLTX5Ab5Pz/OHx+QD7dNb/4k9hH+75MzdG+08PmjPZ65pfxZJjTiAffXUwDthKd/6Y/Az4hXrS72XeF84Q7mDISVbOC/5ur/AImsnTNRPBTS7P8AJDcJBxrRv96Gow+YaM0eaUe64hGkflBJPvGr2CuFUw7n0XTrR3i37nL62NyqZcU4vil7yTjBQaYw9+6nEszPQK/UKjomUq1Wu3vKE/eycVFRhBcFJeVxnGjCyEaUFYPdgCbyOm0/dWz+HK9OFOpGcktU9dNLfsI6Spyk4uKvujzjFYTh0NkAkgiOoSmD7yPbS/4eTniak1tb4u/yLdIaUYrtXwFg3dWV6oF2zb1mpmv/ALxd6/wIj+ifj8TI5ZiEqLZKBcRYxYh2a9dY5DNvmreHbwgZfUW21ATpmbEKNwCd68NSqYmvj518NFSab35bLiuB3XCnCgoVHZP47jOJND2XvFtRIS2ogjeUAzuOgIq+AlVw3SaVZZXJu6/u1XPjbiRWjGrhrQd0tvAlzxtSmWdIUb/VSTbs1i8cpI91M6GrU6WLqupJRWu7t/uF4yEp0IKKvt8CpwQ0pAdQsKSqUKhSSk6SkJ2PKUkeqp/iCpCpKnUpyUlqrp31VnbzDo6MoKUZKz0Y7hXBrQTr+qFJ9HTEqTA8fRNaf4gxVKph6ag07vNvws/qLwFKUasm1wt5hVtYIfgg3O3lWDHwcHhYvhGPxRowzvKq+0q8Mvl1hOsDU2oixnaQk/omPbR01SlhsXNx2qL/AL81fxIwMlUpJPeL/wCvLQtMj+cr/MHxpNf/AEuj/dL5l4fqpf2oD4/FYj5wpADvZ6VGQ3KecCY6cq7+DodHKnTm8ma0X6yve3fvcwV54lzlFXtd8OHuAOWYi7SoMQq2mSbq8fGu4YCxg8ZpbBhSpUv0UE7KI61bUrYw69bChCitBH3e61c+nXfE6VTDx4Glw3EjzDKQ0UhOr6yZPeE/Gk43o3D13100795XD15wfVp6HuYcWYlbRBIgi+iBI84+FYaHR+GpTzKN323ZsnUnKNrkWHzvEYVtCgrT2h1aFjV3dpI5TygzArVWwGGrJdcteDWj++8R11W94PvuQ5txXiXm9ClpAVZQQIB8DMmPCazYbo+hh554J34N62HzqSnGzKuDzDEYOXUKSS4mCSArbatNWlDFpU6t2k77+AvL1Szw3KueuLcL6uanEKV6x+siuj1caVJQjsrLwMUZOc7vdlnAMfNwl9ofTNgqSqyhdJBlPkTXOqxjXTpz2f1ub1HJ6S3R5mecPFScSSO10trkCBImLdOXjWyGFp08L1KXo2fmYZVJSq5nv9CYZxiMwSEYlQDSVagUIg6gCBeehNc2lg6OEnmpXu1bV8N/kblOdZensX8n4wxDTTyFLDnY+iViVFIJG8gm3WrPojCV25yTT30dvL6CniatP0Vt2gtzO331DEPgFEFuRYJBM+j9/OtmFjRwy6unGy833sVWjUqrPJhRPECmsGhtRHZwUkaZMX2PnV54HDrErEtPN3vlbbuFRrVHTdJbAfh/M0lbSIIIVadiB2h/5CtSqRn6LFum46hTinM3H51kEIQ4EwI+s1+qkYPAUMJdUVva+t9thlXEVKvr8B/8vvMh1pBToKFqhSZvCvdYWqmJ6Nw+IqKrNPMuTttqgpYmpTjljsFGuJ8QEoEp5j0RySSPhWeXQWDk3Jxevay6x1ZK117gcriHEKW27rhcoR3QACkhRII2Nz8KfHonCxouhlvFu+re9rXTKPFVXNTvrYs47i3EKaACkpKm3SSlMHui0EkxvWel0Dg6cs9m+96DJY+tJWukeY3PHWELS2QAWtRlM3sn4GtmK6PoYmcZ1E7rbW3G4qjiJ0k1HiVcNm7uGV9EQNSVTIn0ZI/jxqcZgKOLSVVXttZ23Io1p0ruAQx2fPNlx1JTr0AXTIsRypM+iMLKjGi08qd1q92Xji6udz4vTYlb4qxGtCZTBRJ7o3iaQugMEtcr97L/AI+tzXuM/lD6tTHeP4tR38/112EY2ghlL6uz9I7nn41JBnsMyXFKZXP3yJtfyrE6KzXRs6+SjYtfNNQCCu42GySORnr4Gry1VhMZelmHYTL1IdRqHaIBukx7iN6z0ovNqjVVksqaZFxE2pSisJhGwE7R4TtMm3WipGTeZkU5xtlQIZWRBI2v7L0riO1SCLmKS6mEkTBOmIiBuKtSjaepNWd4OxoV8JPkdpaFaFaRdUACbG2rmBV6+Kg/RRFDBT9ZldvKCkrSVhQCSEpE6lE2CdG4M9RSacop3ew6dKbi0i+3wM+6nQShMISkkknYm4gbVpljaeWy1MjwdSDvIpJ4ccwr4w47xVp0qNpKoE/pW6iKxuSlqaFeMSvm3CWKYQ4X25KjKnEgqAPPvC4meYFqsp6qxWycShkxTHZqCY9HaxuefW9XSTmm2S75LJFnN2QrCgRPft6iT8Aa6NS0oXRgjCVOeWaswRmTCexT3QlRIgyZMzO/K01z4PU2VIaKxbbwyUYVRM6lJgXtcibHbYUyhVedrgUrUkoK24/EuBSlKTsWV/BddBO6ujDawSaEpR+cr/aakoVECyB/eI/2qoJWwzECyB/cvVPAET8ROWUP7ke9QqJMENfw4Xhe3U5C/nC2ktzHc0AlQEdZB8xWadSSloaFGNtdyv8AOVKadCyVW3IH5MiwHWmU5trUpKKT0CCD9Kg/3M+6ncBXEqZcLs/4C/u/XVUDCOVI+jHmfjVrAVM2Vpxjum0gGB5X981lnJQ3GqLmtDzLXQUp7xChBubAbGxkCBHSpTuir0eoQxKSQdJWBGkFMFJvtpHoEauW9FmQmtzPZg6oK0lZIX3iDFiCQfLypFZ2RqwyTlqRahMc4rLwN8tG2X8jwSXMUylQkFYJ8hc/ChvTRlacbtaHZhvpMEH1c/iNqzNXN7ukhysAJBB/68DFVyBnZbbZCUwnnznn1q1khc7y3BWZ4YrxOFdGnuOQvxTpUQR5KAsftGrRVzHJ5dA5mjSXG1tE/jW1J9xE+8ULconqjgyUBJAXYkjVOw9e48ac9tDpQS9rFd31LuEwyrhJ1CNR0m8bSn8oTUqpKKdi83QxCXWLVffuLuSZBLXfb1hXIzASDM2vJMG3SsFbE/zFFSsR1Cp0rtXb8i9g+HGcQnsEK0rnUlSu8kReLXgiRzjxinwnJyXmYqsVFtPwAuYZaplxSHElSwy5Ok2sFC1hNr12sOrQORXneegTwuDTob7qtyZnf6Mn74p3ARcgXgEjT3V2eSOVxCr+V/dUsLlXG4QBKFaV/inhAgndV/K1TwC+pJxRgACv0rMIPtXVWTGRlkwdQnSQpRhRg77efhWOW7Na2C6MOPmpcv39cQJ2LY+Ip1NaCZS1sFDhk6lHv9zD37v5NPWwq+o3CYABTA7xnDq2G0lIk+FCJuEMswoDSSEOmdWwSIudwakpczXF64xitP8AZgmPXWTErQ2YRsC5ZiVtqMArEWF4B6m17eXn1S6jjxL9VnexfdzFRSUq1IjaUavVPXz9tEa19blXQtwGtYV1xRWspJ3iI3NzbrSKtW+hqo0spAppSVqChHlUaWHZtXcI8M9zGNEJ3URIO8pINjYm9Q9YvUvFJSTsdexiFd1xF0xB2ETcWHQiKyJ2epuST0LWGxASFaleJJO3t5VdWKODRjzxo4XToblqfrE6iPVYeV/OrOOljOqqTuZjOMevEYlxa1LKQr6NAJGkcoEwD40xK0TPKzm2aLC8cHDpTqQt5aRCQogCPtFdzPLYzFRluVa1Mql0uOKWUkBSlKtJAmTp26mi+tjp0a8cqi0NazEpdIUruOekdjYXvyFqvGNymMp9XaUdFoXsm4hMhJCtIMJVyibTzjblSJ0I3uUqYnrGnrZB7KHQ2+rUElQ1LSALGQVCD0mRPnTKKE4t66C4lanEKcMDWySR0OhaSf8AxFb8PUtJw7LnJrw0UuJXyrGsuJZQhaFKBMgG/oEfGtaknomZpRktbD8e4hGjUUjvi1p2Xy3qzaKpNkbqRoSRH4h2/wClU8CL+kTcQ4cd8/8Ap0n/AM6iwXBHEuXss6XC2kkyYI9I2j9ftpc1GKuxtPNN2uUsvzBa0KQ4sEFshKQkAJgAi4veBvNZoVpOWpqqUYqN0ajMEQXPBg/Ct3AwJ6mdxWaKS62hsAFLSUkkTOoBVhPkKyV6zg7RNtCgpq8jWZTCmkGBcTt1J61opTzxuzLWhklZHIWHVFwqUSSTBJMm9Y6i9Fm+k7SQbypvSAIv5T99ZJu5pgmgrju8kgJ3Fz40uDSYyabKjDwiCTqG0WFvIGaZIokMzNzuJtBn1+08qhPgWit9QTg8wWl3U2UgpvqIBHQ72503KsupRVXm9E1mRcdutLSl9SXWjaUABSZ52FwOnn4UmVJS20HwxDi7N3Ng5nqC0pAKElaT2SVSLGw1DcTeLyRelZHG1zY5Rku05sy7BgqNiQRNvaKe1c5u25YxWXvEIcaQogSJBuec33Husauo3RRzSZ49gXG223l93WCNNtQ0kiVDlJmOsGq7aBe7uW8JiVAWUkA9BJHmItVG9RqWgGxyhCgIN4B+/wAP30yJ0cS74deBLl+LhNleoDaPVUPfY5cbWNLgXVB5lfpBTRAtA2j76pCybG1ZZoq3I9+UBaj2AiEqbJJncBSZ9x95pj0aZmjDMyrlLQSBCRO4Orkee3Klwk1UTRonFSptMyjzAU487iFmAtQtcqIJAjlHKtU5u+hkp00ldjMszctBaQCUlKgAT6OoEHw506FZxVmJnSU3dG1x+NDrRWm4OFT7dZB94rXF3V0ZHGzsUuM1nsW1EQQJJ6GQB7aTXtazHUL3ugFleBLoKluFPMAHr4C1c+UrP0ToRhmj6Qebxi1IxIUoLU23o1DntB9aSDXSozzQObVhlmAcycS2+kJUSClKlQQYWRcctrW8ay14py0NVCby2Zr8qxyVIGl1MxcKUAQb8iegFaMPZQM2IblLVGFzDLwhxaASNKyPYSKw9YzYlZlzAY9SSRO9vZY0qUTRCYYxGJ0NylZJ6FMR771RRRZyZWzLIVJCXGlEpcAI63E7feK1Sp2V1sJi795A/lThZWskygiypvIk6Z6fxtVVG6zItmtoZxlu8Gpb0FKOpoMCw3afeKRLc0wXYaVnh5L4u4tOmLpi4vc9YiKqpWGSceJQ4myprCoaXCl3UFEGJ5gnpHh4U+OquZG9SlkGcNNOdotC31d6GyElCbjSQTzt09lDdkGrehe4rzZOPfYLLa2dYKVIWRpF5CkxNvTnblRDXQhpx1ZPw7wziPnHYrUhJ0FQVqnULwEgQTMbWsD4TLh6ViylLJntpewGWJR2KzCQSZCbgnefGq2szU8SpQatvbyFhMjcU4nsjDaydJImN7edqhsynVMr4VYAaXiHwgNpKYJCATAAOomLEbCZpKV5XJc2lZA/5R8j1ttYpl1p1GHbKXENxqhVisAEzFpG9pp0Hqkxb47mQw2XPNFJcQVNBJc1pMpUhI193kZHLe9XjTSmrl51c0HbcyOauJefUGSQ2VKUkLPW5/dV5WTbQqCk0oth3JcOhKACgK1dfDrbb9VZpSvI2RVlZET7y8KyGyAC6lUA30o1kiPG3PrXRU3GmrHMcFKoyNvNFPIUw6oBChOsglQUCFJJM3kgJjxAFIb4sfHayPcoxoskkAgEQRcz4c+W1Z5Q1NSnoLFvKK1lSSAswq0CAAPup0NFYzVFd3AGXYfWsDfwonKyJpxzM138ntFKZYKj4H1cqzxbNEkuQFzTEhx5xyQkLWpWn6wkk3gEA05R5IRbmRYZps6iFqgCSlSNxPJSVGDfpVp5rJNe5kxLicOlaJQpR8FH3b0iV4SszpUME60HKMjRcK5y3pbw7wIMkNOT3ZmQmdwenqFq20alvROZUp66mkzvDJdwzkmV6SQo8iP+qtP1WkVirM5/guH1PYU4tEKQh0oWkbpEAhSvAkx7Otsji1G5eM052LDZCSIA8RWR3ZsWhrcienUBsYk/D10ylFyE1WkXc4YQ80UEd0iI2/661tS4GNvUwWXYDslrmQtO3dneIA6edZKrlsbaUY7hLH4nsy06QAUOJJSBBI3ULWiPjUUtwrJWNZisQljFoVEpW1dXP0hpV6gBV6lXq5JmjB4R4ijOKfJrvMvxpguzxRIB0uALHSTMwff66YzAuT4HvCuPCSpKiYBkR4/9UmpoXWq0KaEB3EPOOJU6QTo1KJhI2A1THwk1WctEkNpR42JMNj1YDFNrSoow6/TRcgEyZAF5tVlaStxKVFld+BazTjBrEvICWyG0awSSEylSYUdOwM969zApqTSWYpTgpZrfephGsudJBSCDsDtfb76flbFqEjV5ThVju6Re023PvnxrDKaWpsSYsxw2vSFokAyIPLaPdPsrXBOpBOImVGz1Hqw4LXcTAQpKtKQJUR3o3HMC9KlFwlZktXWhQHYElQVp6g90omxkHaqu6diFawYwLmpSnUBQQq3eEBX5YBuJiL+dRLTQmOuoLz3JezeS4ykBLg2HJQ3Ecpt76avSSRCjZ3CDmRvKgJcLSkjvQJCpuIJ3jqLXtMSWPD5fW3KTqNPQzCcEVagEBJTtJ3AEm5NyBe1qOsSau73FuSRHgsNqJnYIUQZsIE3sbVeq3FK3NErYI4FRQlIAkqJIhVjta3OBYWPtpFSOeTvojbhsU8O0149pSx2HV2p0A3OpMdd5HkQfZV6TSp6kY5x65yhs9fePzPOnsTAWYQPqA2J5k9TPsqW7mFsOfJNxGMJjuycP83xH0bgVdIP1FEeZ0nwV4VItms+UXhJpprFYjDakFsoPZnZKZIXFvRMpI5jT42r1UbFuuk3YxnCeaL19mVHSsHfkd7dLSIotYnNfc6nleQvPoBQBpP11GB4+PhtV7oo7mGzPK3VYlcAhTZKSB3j3Sb6d4I51lqTUnobKMcq1PV8LYrEu9m2kEpb16DCOYEXsFEEGCRainb1eIVW/W4Ghx2Bcbw+HGKQttxuWyNIVMRpIOoAjSNwetLxULxTZ0Oh6zjUlGKvfttsBeJXwtnD9UlSfZpj3RVqMr01fgK6So9XiZduv1A3DbCl4goSkqlM2G0Hn050VnFRuzLTvm0CGY5e6xiCSm2gKkEbG2x6HeKzxnGS0HpOL1J8t4dbxspdCxF0qQUi4sbkGR3h4eyqutKlqizpqpuUeK+Bm8GEOtvkiRLbgGo8zpKYEDmCPXT8NjOtllkhM8Nl1TA2Gl2JUQAJhNvWY3vWmrVlmsVtoX8AvQ4Eh1UKFzupNjYE7HlS1RVRpMmnUcWXnVBWmExpiLyTcEya3wgoLLEmc8x4ydBUk7FR28gP48aViYXSZRMJYVpJIMAmDeOYBO/qrHqS0iQokRUElZ5pKtJIkpWdO8GZlJjkYrThvWJRZwqItcAAAAzbew1cp6WrVLcyYhelsc5xCoCtZlZEJAOw8Y2HQeO1Z0ru0Nt2DKeCdUDIVHXnI6QdxTHHOrMhNh7DZogpENwoAiyoTfnp3n10v8PJt3lv2a+/9i6kkUmsTC4MBMQDE6d5jnHevV5U/ElzueZy0204kNzoU2lRm/fI78GBKdW3hFKTuKe5QxTUiRvVkVOy5FnQzLLylRPaqaLDwG5WB3VX+0Ak+cjlUlWcjyp8oU2diJ9sGoZdbnZfkhzVZSWQqRZWk3uZlQM7Wv4x60Um7sfWSVjbjhtpTvb95LszrSr1EQREEeHWp6qLlm4lOtko5eBfwWSttvLeTq1rBBkyOWwi0QBV400nmIdRuOU5/x9mClvrbJlKICRyBgE+u5k1nrtyzRfI6XRtoVYT5u3v0Of5y5dKRtc/AUvDPRpnQ6birxl3o0vycYSO1dAuYT6hf4qNIxru1E5mGVtTX4jAN4ltOoAlIIB28D7RFYk5Qehosr6keTZK2xcAzBEqN4NzbYbdKJzlImy4ADiDh1/FPKIjsgRdSoGgQSABfqOW9Oo1FBdpSpbZmJ1a3SjDo1SspQlCSbEwkCPPfxroU4zklfczzlGLJcfgE4V7sXXEdvpBWlJkNk30FUwV6YJjaYk1uowUdzPnzMlTim4PeBA5b1qSLXKOCxgUgKUfSJCQBz3EnaKicc0bBotQ3lip3+yr/AGmua1YngPdd0pUqR3QTUaEkeT43s0ald7TY85m1OoNKaKt21Hu48KMgGIET/HWa2StfQy1pXkc6xjGg2MjkYiR/HKlxlda+JYjw2GJEyLb7k+wCqdalwLqHG5fw2GSQIWVE7ICSCesFW/sqHWlfa332FLNPsLONwqdJ02UgSpB5de9AuJuOvWphUk9ZbPZ/sSBsa2dOqDG08vb6qtUavYiSZ5hnrQaWUNBwbmHzfFpkwhzum+yt0H22/wA1FyGrgnOFw+7FvpXCB076o91DJR0T5LMQUvpi/cuOokT7KTS9ZmjEeqjueHfkeiR4U+1jNmuSKdH7qAuch4qUF45czd0D1EBPwNZrJ1WmboycaSkt1r5gDijKuyAVq1XIFuVXjQVO7QzEdIyxSjGUbWA+R5s4wtZStSZTMA2J222rNiKala4UJWTR1LJ8wTo1ahpiSZsPPpXOnGxpi7k7WYIeB0rChzCd6VOLW4yJnflD4nGGwfYoJLr9uXdSCCvUJnvA6R5npWnB0M8sz2RkxNSzuYjhTiJeGZfxoUkOpUGmkkWJUneJvpBKjPhXYjC2qMEqjnuY911S1lSyVKUSok7kkySfEkzV0QarKXpalV9MiTv7a003oNi7oHocKWmYFtYO3KTUX0DgafJngIuIgiT5Ec6xVWnLQvwLuMbC2lzJGkyNqVxLgvDL1ME9Qk+G4pkPWFVPVL2CEoSR0+Fq1oxMxua4ZaWidH0ciLgwIOq/iYvbYVlhNOW+uvia5RaV2Q4dlMJTqgb9oFDn+STyFutWzOzkl4WJyP7ZbbUjVLim+76EAk29HVAgx6qFntaKeu+3kVkrf9jMZi0FEAFSj6SykJJHIWJ53k9BTYU3e70XBbkXKecL1ISSNMydN7A7RPKBS7JPR3Cb0QLQKuKLEkDyuDzFACxCipRUd1EqPmTJ95oA6V8mjSS72gBJASB4TcgeNh5RSaaabH1mmkd0wD+pP696cZ0WiKCTj/ygshvGLKDClJCwIPdMQDfe6ZrLUVp3NdLWnZnL8fnmIdUkuuSJEpCQB8J99aXK6M6VmOcSrtEadydN/GkytbUfCTjLQLtYdaXEhaFAmIHI+XI1jco2NkU2w+7icOyspWhxxSfrIdKBPOAmDbakRU5q+w2pGMXZHNc4c1POkbFRibmOUk72511aekEcqr6zKQmKZcWSMi9RcDU5S6lDPfiDJv7PurTTVo6jorQ8wuGhhSwUwpwACRIB1KA07gW6RWKc7zdthqso2L2H1adMgbXA5zNLtqQFn3D2auVjQTwAGWnThDJmwv6xHspkdZipaQDWTGEkHaQQfMAR7R761IxsoYdAewxQeaY/VXNvaR02rqxiWm1JMEEEbiK6EZpq6MdrE7YJi4vzPKmNkl5ODEE6tZ6JBk9Y1RPqmkde81re9jFBW1uUM0cNkG2gQBa0cjA3/fUKKtfmUqS4cCo2KliidKrVIDZlPlUMDtnyXZersWibaEajPKZKR6tXuqVsSzqeBAgKBMcvK0fCggt0AA854bw+JeS48kqKU6bKInmJjfn7ahxT3LRnKKsj5x46wIZx2JZSAlKHDpTvAN08zyPWesbVBKdx2Rq7VbcelrE+q8+6kVnZMfT1asdkwbA0CQDMC/sriTlqdOGmpVzDhXDPBRKShU7oMdOUR64qY15R4kOOZ3ZzP5UcC2y80EJCSUbDoISmfUIrp4Kbkncw4pKLRid632MZKyL3PnUpAH8wbhNtgBbxNgPL9VPqr0DSifBGQk2jr7OVYXBxWYu3cK4cUu5UJNiQQelQTwMXlDQA5mBa9vZW2KW5ilJvQ2OVq7lXFmW4Rx/d0HcVz60bSudClK6KOetKS6oK9HdHiDcjwAvT8O1bQVNZWWMFi0qMSG4jSNI0wOSiBqJ8ampSa1evPX4cAUuRaUwhB76kyNla9RUfECYTPkYqIzk16K37NvHTUnv37TM413UpZme9vET4xTUrKwmVr6DWxUMqSihARYZUkjqfjapA+kuHGw1gVnYqSD91RfUlo2WXJhtA/IT8KkglcegTvQBDi8SEoUo7JEnyFz7qAR8//K0EqzFbidJQ42haVJuFDTpnzlJHqqjZdKwL4GanFi1gk+2wH31lxTtAfQ9Y69hVyEfx4/dXGlo7HTjsX0psfEj+PdS7aEvc4bxfik4rM1ICwpGsNpI6Dl+mSma7+Dp5IK/E5eKnmkBM8wYaxDzQ2bcUm3gSK1cTOtimmi4Gmw782/IFvZWxbD0Nad7y42Ch70/urNiVoWiEcvXJrE0WCjS7qHh91QBjsoXCb76furbFmJmqy5yE1cWc+yrE6FJVMXuOo61nqRzI005ZWaXNsEX0BSPSR6pB5Vno1FB6mmpDNsZwJvBBkbiL10Myte5ltzLjWEcOyFeANvjvUddBcSE0DFgAOAyFCIEeN56QKpJ66EaaiaVUMqSuKAHnRYCbJMJ2j6E8tz5C/wAYqQPo9xsIZU2m+hCRPU86gnc1eFPcQfyE/dUkDVHveH8fqoAa+mDHIp/j3VLBHBvlZy04fEtEfinAspHRUp1+q6T5lVLaGZrlb5Pmx2il9FBPwP8AyFYMY3sa8PHW50rLT3gOhP7q5kuZuS0CrQtf+OlURLOa/KTgQwyhxpIbKVhSSgAEKkEG3Ob10cFUvOzZkxUUlocwfxKlqUtZKlqJKlHck7k11TnDEqoQBpPpR0b+F/gK1J2HIdhuZ8En4ppVbWBaO4TyNUqPmfurEy25dw2Ila/CoJM++nQtwdAf49la4O6Mc1qaHBG1MKM5+1pSs6tkzA3k8vV+qk6taF9marLsx7oO9qxzhZnQjK6BuaYsBf1p5wYBva/ORG21Pox0M9WdnYqLzZRvpTq2C+YHhy2tNMUEtFtyM9+RVXi1KSoGDJkmLnwnpYeyjKk7ls+liFo1coTO7VCAP8AMasWD0t7SKsgO5qPdUT9b9Z/dUEo0+Cnsk32AoIZL9cCgg8xarg/x0qbAc7+WPKw9hdQ9Nolafzbax7L/AOWqsvExHyeego/3t/0B+quXjXaS7joYZaHRMpBlxR8Ej+PZXPlrsa0EcI7KL+NUasTa7MP8rK/5mPFSfjP3VswHtDPi16BxtRuK7Ryx4oAMA/SwedvaP31q4jh6ZDc/3fwUD99UqK8Cy0CHDirJPXUf49lYZFkOyx36Rfl+uqvYniU8xT31n8n7hWmn6plqL0g1l57tOFMwmPH0qo6/EA0mOxeW4xtRGxI8qmwJtDyonczAgVNrA23uRTQQeN7moYDog1IEizagDbfJix9KFdVf7Qf11PADrKl/ReuPVaqp6lkjVYNUIA8BUoqx6196aCBqz6UnwHtFWADcRs6m7iY3HUEXHxqjLI5JwrDL2IwpsQrUgnmBYf8AjpPrrmY2L0ku46GEktUzeNOgdmkGRqBUev8ABv6q5zXI2hFg3WPGqvYlGN+VZM4L81SPiB99bMD7RGfF+ozjLldo5TJU1ABRVloPUJP3fca09o5F51Mp0zbS4n2FMUS2JZLhXgyjvkAhJA8SRsKw5WWU1YoYDMAhwldpHnQ4kZ1cgTmALutSe6YBE/kwTV1GyFydyROZ6SdK1gTYTVHn4MusqWoGxAhXqB91ORmY0GpAkFAESKAPWfSNQwJXhtQgGqVapA6L8mabA+Cj91TwA6MwqUAdTVFuM4GrwyrAeFWFkmIPeR0vPu/fQQMSoLKkzfb4Hb76m4WKeaq+jJFykifVY/GoJOI8WZqlnMlOBM6UJSpI6xe/lp9hpFWnnVh9OeV3NNw9nqMQ3rSbgiUncfu8a5Vak6bszfTqZ9Ua9KocnkoVmY5Gb+UdGrBPeAB9hB+6tGE0qRFYnWDOGrN67iOVcmaoYBRaZS3F1aYt4Ez8RTnJJajkOxuKCFgEHnP+ZI++olOJDdiB/DOOJSoSecdKzOcVuVUZMbgcGp6EQQZIBPhcg+qolNRVyVG+gZa4YUm9j4T7aX18bl3Rs9CNXDy/Lwiao8Qk9BipXWrLDnDDR3W5tG6f2aZ1rPO/mFTkvP6jfwVa+257U/s1PWsj8wqcl5/U9/BZr7bntT+zR1rD8wqcl5/U8/BRr7bntT+zR1rD8wqcl5/U9Rws0DOtz2p/Zo61h+YVOS8/qPc4abP13LeKf2aOtYfmFTkvP6jPwWa+257U/s0daw/MKnJef1DmRj5qIbvaO9+6KnrmH5hU5Lz+oZa4hcSIAR7D+uo61lvzGpyXn9Qizx0+nZtr2K/ao61lXj6nJef1HO8e4hUS21bwV+3R1rD8fU5IYjjh8KUrQ1J8FW8u9ajrWH4+pyQ17jZ9SSnQ0AZuAqbgD7XhR1rD8fU5Iw+JyVDhUpS1kqMkyNzf7NR1jLfmVTkvP6nmAyRLKw4hxwKHimD4Hu3FVm86s0Wj0pVi7pLz+pr1cTukAaG7c4V+1WT8LDmzR+eV/wCmPn9Snm2brxDS2lhIStJSSmZva0k3q8KEYSUlwKT6arSTTjHz+pkvwWa+257U/s1r61mf8xqcl5/UceGW5nW5/wCP7NHWsPzGpyXn9SYZA33ZU4QD6MiD5wKh1GyV0lV5Lz+oSLKZkpSfDSIqjdy66Uqr/bHz+pMhYGyEjyFVcbk/m1bkvP6nqXADIQkHrF/bUZdLB+bVf6V5/UkGKPQVGRB+bVuS8/qe/PD0Hv8A10ZET+b1v6V5/UrVc5R4TG9Sk27IlK7si/gsoddEoTPwHrp1Wj1Mc1V28zXSwU6vqv77yvi8KptRSoXrJSqxqK8ReJwtTDyyz8HzI1piPET7yPuq6d7iZKyXavmxtSVFQAqAFQAqAFQAqAFQAqAFQAqAFQAqAFQAqAFQAqAFQAqAFQAqAK2PUQArkFAq8v8AuK1YKcY1lmH0I5m+46Pw5m7IYCRBMXpHSVavRqSnNei3ZPQ9BgoUqkFGL13Zi+IcyDuK0pIISkzHqpdDDRhQVZ6OXDs4GHpWtmeThH48SF3ZP5v/ACVUR3ff8kcme0e75sYoRvbz9oqxQeplQiUqEiRIIkdR4eNTYmz5HnZK0lWk6QYKoOkHoTtPhRYLO1z1bKgQClQJ2BBBPkDvRYGmt0MKTvB3j19Kgiw7sVRq0q0kxMGJ2idqmxNna4/5o5MdmuYmNJmOu21FickuT9wwNK06tKtMxqg6Z6TtPhQRZ2uP+aOTHZrneNJn2RRZk5Jcn7hqGFFWkJUVDdISSbb2F7UWIyu9rajQg2sb7W3jePKoCzPEJkgDcmBQRuaP8Bcd/Y/6jf7VX6uRp/B1uXmhfgLjv7H/AFG/2qnq5B+DrcvNC/AXHf2P+o3+1R1cg/B1uXmhfgLjv7H/AFG/2qOrkH4Oty80L8Bcd/Y/6jf7VHVyD8HW5eaF+AuO/sf9Rv8Aao6uQfg63LzQMzjI38Lp7dGjXOnvJVOmJ9En7Qqri1uKqUp07ZluDqqLFQB781LoKAkqkGQkEmOe1VlUjT9KTt3jaKqOf8tNvs1Bo4ffEBK3NCpCQUmSegIIny8KdVx0asHCbTtq9du86FKrKDU+rd3orce4s4HLeyRICjJgrI3I5T91UlVzSy31XDsMNac6nptaXt49/MINBBU0HCQi2oi506jqjxiqwtmd+fyRR29G+1vmwpm2cNPOMvaCFIVC21EKBQFa0AEJSIAKkRFglNzTM2qYyrVjNqVtuHZuvmi85mrBCgp5aivtu+UuHSHUwmUKURqBsdFoAqbrn96DXVptO7et+el197FZWYtJahLqzpw7jPZBBCVqUVw5vAHfCjN5QN7Gi6t4WF9ZFRsnsmrc73189eOgQzLiHDqcDgK1FC3XEBIKe8sISiS4VwpMFcgaZSO7ehyV79/mNnXptp8rvytx9/IHZnjsO625pUWyp3ttBQVd4oAWnUIHpzeBY7VDaaFTnTnF62u77cba+Y/Lc+QhltoyIRBUNR73zgO6dOrQQUc9Mg86lS28PiTTrKMFF9vxv3bE7/EKELeW2QtS9JQD2wAIc196XZ25JISdoozWLSrpOUou99t+ff8ACxGrPEEa1OKKlMhss6SEheoKU4DOmJBXtMn10KSXl5EOumrt8LW7efL5kuJ4mSp1KwpaUheIkAruHE/RK7yiZndMwmJAFGb4Ml4lOalfS8uez2/6BGV4wBDqFvLaU4pCu1SFKPd16gdJ1XKgrzQJ61CYinLSScmr21328w2OJmVKOpKgkrecTa6VqkINt9SVKCh1IPKpzK3v87/U1LEwzK60u348H463MphPTR+cn4iqGGG6Poaa2HowTmTmLDh7FKFI0SAu3fkACQQQCCSSQfRgb0yOS3pFXfgRB/GAn6NJmCCdI595MBy1oi5i9ztU2hz+/cHpHmHfxspC0NhPc1E7nkuCF785jeRB3I1T4MPSKXGefuYdKENnSpeolcAkJSQmEg21FSkiTYCSazVJOOiMmMxEqaSjx4/feBDxPimQppagtzUBdKVqQT9UdlAcWv6qYBFyYApeeS0MrxVWneL1fvt2abt8Fp2lT5TlrLeCLqdLhS4VJmYP0UiRYxU1L2Vyca5NQctHZ/IwlJMIqAL+S/jZ1ABIKoKgnVEEJkkC6o9QNZMbrSta93ba9r7vTkrm3AaVr3tZX3te2yu+bt4BX50B83JWme0b1QoWgKSuYNheKwOi2qqyu2WVtHzujpuuv5MnJXzRvZrk1Lw1sUMY+g4ZCUm6V3BjcgknfaTE1so05xxMpSWjW/jottzDiKtKWEjCD1UtV2tNt92u4P7Qp0ERIHMBQmVbpUCD5EVsjo33/JGCT0jbl82aPEYrDKU8FhvSFMdn2SWkH0SXLhN06vS9VP0v4/Ue5wble1vRtay7/wBxnECmS19F2XpKnQWJ/HOabR23oaNjpiOU1ErcArOGV5bbva39Tt27W24FvAP4QpZSoMylLJUVJbi4V2lwnUVTp1BRI8BU6ffd9RlOVLLFO19L7c9f3IMF2GhuVMBsDDmCGtRXrbD4XP0s3WeadA8qFb4fuUjkyrbhy3ur9vyseYfE4ZK2NAb0Fb3adqlpZjulEkpsmZ0+uoTWhKlTU42ta8r3t2W8ORQy7MB2TvaBqSpuPoWtUFR7XT3Ps9NuUVCa4iadT0Xmtw4Lnrw5EvESkdmuCwVdsex7HRZmFWV2d4nRAX3p1eNEti1drK7W30tbbXl4b8bhYrw/aq1HC6dR7HR2Nk9i5Osxo/Gdnp7STq8Jq+l34jr082uW3C1v6Xv47X4g5ak6V6DhtWtfadr2JlHZo0aOyTB72v8AFCdWmetVe2naKutbZb3422suXby1vYuLXh9Vjhuy1r7UEN6yjsmtHZ21zr1xo+tM1Lt8f2L3p5v9tr67bWW3He+3EHcTKbOjsuz0wPQLH2UzZoBwXn0yb1We+hSu42WW3Da3Ls194Gwvpo/OHxFVM8d0d2xbSHCD2sRyConzg1tUrHoXZlRvLUgQX1GxFlkb6Y2Vy0wOcGPO3WdhFlzPRl4lSi/JVHOBYqMQFCx1GYijOuQWXM9/k8akntyQFaiCZkzO5O1hbawozrkGnM8z3KWcSgBSwlSSSlYKSRqsoEKkKSRYg70mcVIVXowqrV68ynkHDTGGVrLgcWJCSQhKUTvpQmwJ2Krm1RGCiLoYSFN5m7vwVu5IzfyuOAnDQQYDuxn+yqtbgZ+kN4+PyOfUg54qAFQAqAFQAqAFQAqAFQAqAFQAqAFQAqAFQAqAFQAqAG6B0HsoIyrkLQOg9lAZVyFoHQeygMq5C0DoPZQGVchaB0HsoDKuQtA6D2UBlXI9CYoBJI9oJFQAqAFQAqAFQAqAFQAqAFQAqAFQAqAFQAqAFQAqAFQAqAFQAqAFQAqAFQAqAFQAqAFQAqAFQAqAFQAqAFQAqAFQAqAFQAqAFQAqAFQAqAFQAqAFQAqAFQAqAFQAqAP/2Q=="/>
          <p:cNvSpPr>
            <a:spLocks noChangeAspect="1" noChangeArrowheads="1"/>
          </p:cNvSpPr>
          <p:nvPr/>
        </p:nvSpPr>
        <p:spPr bwMode="auto">
          <a:xfrm>
            <a:off x="6096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283" y="1700808"/>
            <a:ext cx="3566554"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41720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404664"/>
            <a:ext cx="6387059" cy="477837"/>
          </a:xfrm>
        </p:spPr>
        <p:txBody>
          <a:bodyPr/>
          <a:lstStyle/>
          <a:p>
            <a:r>
              <a:rPr lang="en-NZ" sz="3200" dirty="0" smtClean="0"/>
              <a:t>Comment on Article 12</a:t>
            </a:r>
            <a:endParaRPr lang="en-NZ" sz="3200" dirty="0"/>
          </a:p>
        </p:txBody>
      </p:sp>
      <p:sp>
        <p:nvSpPr>
          <p:cNvPr id="3" name="Content Placeholder 2"/>
          <p:cNvSpPr>
            <a:spLocks noGrp="1"/>
          </p:cNvSpPr>
          <p:nvPr>
            <p:ph idx="1"/>
          </p:nvPr>
        </p:nvSpPr>
        <p:spPr/>
        <p:txBody>
          <a:bodyPr/>
          <a:lstStyle/>
          <a:p>
            <a:endParaRPr lang="en-NZ" dirty="0"/>
          </a:p>
          <a:p>
            <a:endParaRPr lang="en-NZ"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1175" y="1950100"/>
            <a:ext cx="4392488" cy="4182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95080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0" y="404664"/>
            <a:ext cx="6012160" cy="477837"/>
          </a:xfrm>
        </p:spPr>
        <p:txBody>
          <a:bodyPr/>
          <a:lstStyle/>
          <a:p>
            <a:r>
              <a:rPr lang="en-NZ" sz="3200" dirty="0" smtClean="0"/>
              <a:t>Support or Control?</a:t>
            </a:r>
            <a:endParaRPr lang="en-NZ" sz="32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182" y="2132856"/>
            <a:ext cx="3611463" cy="3982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200" dirty="0" smtClean="0"/>
              <a:t>NZ Disability Action Plan</a:t>
            </a:r>
            <a:endParaRPr lang="en-NZ" sz="3200"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43808" y="2060848"/>
            <a:ext cx="3338029" cy="3548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78052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5375" y="1844824"/>
            <a:ext cx="5319713" cy="4287689"/>
          </a:xfrm>
        </p:spPr>
        <p:txBody>
          <a:bodyPr/>
          <a:lstStyle/>
          <a:p>
            <a:pPr marL="0" indent="0">
              <a:buFont typeface="Wingdings" pitchFamily="2" charset="2"/>
              <a:buNone/>
              <a:defRPr/>
            </a:pPr>
            <a:r>
              <a:rPr lang="en-NZ" b="1" dirty="0" smtClean="0"/>
              <a:t>Hamish </a:t>
            </a:r>
            <a:r>
              <a:rPr lang="en-NZ" b="1" dirty="0" err="1" smtClean="0"/>
              <a:t>Taverner</a:t>
            </a:r>
            <a:endParaRPr lang="en-NZ" b="1" dirty="0" smtClean="0"/>
          </a:p>
          <a:p>
            <a:pPr marL="0" indent="0">
              <a:buFont typeface="Wingdings" pitchFamily="2" charset="2"/>
              <a:buNone/>
              <a:defRPr/>
            </a:pPr>
            <a:endParaRPr lang="en-NZ" sz="1000" b="1" dirty="0" smtClean="0"/>
          </a:p>
          <a:p>
            <a:pPr>
              <a:lnSpc>
                <a:spcPct val="150000"/>
              </a:lnSpc>
              <a:spcBef>
                <a:spcPts val="0"/>
              </a:spcBef>
              <a:buSzPct val="56000"/>
              <a:defRPr/>
            </a:pPr>
            <a:r>
              <a:rPr lang="en-NZ" sz="2800" dirty="0"/>
              <a:t>lives in Palmerston North</a:t>
            </a:r>
          </a:p>
          <a:p>
            <a:pPr>
              <a:lnSpc>
                <a:spcPct val="150000"/>
              </a:lnSpc>
              <a:spcBef>
                <a:spcPts val="0"/>
              </a:spcBef>
              <a:buSzPct val="56000"/>
              <a:defRPr/>
            </a:pPr>
            <a:r>
              <a:rPr lang="en-NZ" sz="2800" dirty="0"/>
              <a:t>is Central </a:t>
            </a:r>
            <a:r>
              <a:rPr lang="en-NZ" sz="2800" dirty="0" smtClean="0"/>
              <a:t>Region President </a:t>
            </a:r>
            <a:r>
              <a:rPr lang="en-NZ" sz="2800" dirty="0"/>
              <a:t>and National Chairperson</a:t>
            </a:r>
          </a:p>
          <a:p>
            <a:pPr>
              <a:lnSpc>
                <a:spcPct val="150000"/>
              </a:lnSpc>
              <a:spcBef>
                <a:spcPts val="0"/>
              </a:spcBef>
              <a:buSzPct val="56000"/>
              <a:defRPr/>
            </a:pPr>
            <a:r>
              <a:rPr lang="en-NZ" sz="2800" dirty="0"/>
              <a:t>is a Special </a:t>
            </a:r>
            <a:r>
              <a:rPr lang="en-NZ" sz="2800" dirty="0" smtClean="0"/>
              <a:t>Olympics </a:t>
            </a:r>
            <a:r>
              <a:rPr lang="en-NZ" sz="2800" dirty="0"/>
              <a:t>Global </a:t>
            </a:r>
            <a:r>
              <a:rPr lang="en-NZ" sz="2800" dirty="0" smtClean="0"/>
              <a:t>Messenger</a:t>
            </a:r>
            <a:endParaRPr lang="en-NZ" sz="2800" dirty="0"/>
          </a:p>
        </p:txBody>
      </p:sp>
      <p:sp>
        <p:nvSpPr>
          <p:cNvPr id="33794" name="Title 1"/>
          <p:cNvSpPr>
            <a:spLocks noGrp="1"/>
          </p:cNvSpPr>
          <p:nvPr>
            <p:ph type="title"/>
          </p:nvPr>
        </p:nvSpPr>
        <p:spPr>
          <a:xfrm>
            <a:off x="2051050" y="328616"/>
            <a:ext cx="6121400" cy="477837"/>
          </a:xfrm>
        </p:spPr>
        <p:txBody>
          <a:bodyPr/>
          <a:lstStyle/>
          <a:p>
            <a:pPr algn="ctr"/>
            <a:r>
              <a:rPr lang="en-NZ" sz="3200" b="1" dirty="0" smtClean="0">
                <a:solidFill>
                  <a:srgbClr val="006600"/>
                </a:solidFill>
              </a:rPr>
              <a:t>Introducing</a:t>
            </a:r>
            <a:r>
              <a:rPr lang="en-NZ" dirty="0" smtClean="0"/>
              <a:t> </a:t>
            </a:r>
          </a:p>
        </p:txBody>
      </p:sp>
      <p:pic>
        <p:nvPicPr>
          <p:cNvPr id="33795" name="Picture 2" descr="https://lh5.googleusercontent.com/-7MxIQYCxTWw/UcjpvTjThTI/AAAAAAAACN0/Fk8hJT9I4SU/w591-h886-no/PeopleFirst_061.jpg"/>
          <p:cNvPicPr>
            <a:picLocks noChangeAspect="1" noChangeArrowheads="1"/>
          </p:cNvPicPr>
          <p:nvPr/>
        </p:nvPicPr>
        <p:blipFill>
          <a:blip r:embed="rId3" cstate="print"/>
          <a:srcRect/>
          <a:stretch>
            <a:fillRect/>
          </a:stretch>
        </p:blipFill>
        <p:spPr bwMode="auto">
          <a:xfrm>
            <a:off x="755577" y="2185194"/>
            <a:ext cx="2199598" cy="3296167"/>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200" dirty="0" smtClean="0"/>
              <a:t>Making our decisions </a:t>
            </a:r>
            <a:endParaRPr lang="en-NZ" sz="3200" dirty="0"/>
          </a:p>
        </p:txBody>
      </p:sp>
      <p:sp>
        <p:nvSpPr>
          <p:cNvPr id="3" name="Content Placeholder 2"/>
          <p:cNvSpPr>
            <a:spLocks noGrp="1"/>
          </p:cNvSpPr>
          <p:nvPr>
            <p:ph idx="1"/>
          </p:nvPr>
        </p:nvSpPr>
        <p:spPr>
          <a:xfrm>
            <a:off x="467544" y="1484784"/>
            <a:ext cx="10287546" cy="4791075"/>
          </a:xfrm>
        </p:spPr>
        <p:txBody>
          <a:bodyPr/>
          <a:lstStyle/>
          <a:p>
            <a:endParaRPr lang="en-NZ" dirty="0"/>
          </a:p>
          <a:p>
            <a:endParaRPr lang="en-NZ"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556792"/>
            <a:ext cx="6408712" cy="4825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17687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200" dirty="0" smtClean="0"/>
              <a:t>To make a decision</a:t>
            </a:r>
            <a:endParaRPr lang="en-NZ" sz="3200" dirty="0"/>
          </a:p>
        </p:txBody>
      </p:sp>
      <p:pic>
        <p:nvPicPr>
          <p:cNvPr id="10244" name="Picture 4" descr="http://main.da.stanford.edu/_/rsrc/1332893651857/home/decision%20quality.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1844824"/>
            <a:ext cx="5072606" cy="4628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75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200" dirty="0" smtClean="0"/>
              <a:t>Its ok to make a mistake </a:t>
            </a:r>
            <a:endParaRPr lang="en-NZ" sz="3200" dirty="0"/>
          </a:p>
        </p:txBody>
      </p:sp>
      <p:sp>
        <p:nvSpPr>
          <p:cNvPr id="3" name="Content Placeholder 2"/>
          <p:cNvSpPr>
            <a:spLocks noGrp="1"/>
          </p:cNvSpPr>
          <p:nvPr>
            <p:ph idx="1"/>
          </p:nvPr>
        </p:nvSpPr>
        <p:spPr/>
        <p:txBody>
          <a:bodyPr/>
          <a:lstStyle/>
          <a:p>
            <a:endParaRPr lang="en-NZ" dirty="0"/>
          </a:p>
          <a:p>
            <a:endParaRPr lang="en-NZ" dirty="0"/>
          </a:p>
        </p:txBody>
      </p:sp>
      <p:pic>
        <p:nvPicPr>
          <p:cNvPr id="12290"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55576" y="1700808"/>
            <a:ext cx="7625908" cy="4177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85241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3928" y="404664"/>
            <a:ext cx="5162923" cy="477837"/>
          </a:xfrm>
        </p:spPr>
        <p:txBody>
          <a:bodyPr/>
          <a:lstStyle/>
          <a:p>
            <a:r>
              <a:rPr lang="en-NZ" sz="3200" dirty="0" smtClean="0"/>
              <a:t>A team</a:t>
            </a:r>
            <a:endParaRPr lang="en-NZ" sz="3200" dirty="0"/>
          </a:p>
        </p:txBody>
      </p:sp>
      <p:sp>
        <p:nvSpPr>
          <p:cNvPr id="3" name="Content Placeholder 2"/>
          <p:cNvSpPr>
            <a:spLocks noGrp="1"/>
          </p:cNvSpPr>
          <p:nvPr>
            <p:ph idx="1"/>
          </p:nvPr>
        </p:nvSpPr>
        <p:spPr/>
        <p:txBody>
          <a:bodyPr/>
          <a:lstStyle/>
          <a:p>
            <a:endParaRPr lang="en-NZ" dirty="0"/>
          </a:p>
          <a:p>
            <a:endParaRPr lang="en-NZ"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3043" y="1521420"/>
            <a:ext cx="6768752" cy="5070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5615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99592" y="3933056"/>
            <a:ext cx="7704856" cy="1656184"/>
          </a:xfrm>
        </p:spPr>
        <p:txBody>
          <a:bodyPr/>
          <a:lstStyle/>
          <a:p>
            <a:pPr algn="ctr">
              <a:lnSpc>
                <a:spcPct val="150000"/>
              </a:lnSpc>
            </a:pPr>
            <a:r>
              <a:rPr lang="en-NZ" sz="4000" dirty="0" smtClean="0"/>
              <a:t>What can people working in services do to assist with decision making?</a:t>
            </a:r>
            <a:endParaRPr lang="en-NZ" sz="4000" dirty="0"/>
          </a:p>
        </p:txBody>
      </p:sp>
    </p:spTree>
    <p:extLst>
      <p:ext uri="{BB962C8B-B14F-4D97-AF65-F5344CB8AC3E}">
        <p14:creationId xmlns:p14="http://schemas.microsoft.com/office/powerpoint/2010/main" val="32771166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1820" y="1628800"/>
            <a:ext cx="5679232" cy="4863753"/>
          </a:xfrm>
        </p:spPr>
        <p:txBody>
          <a:bodyPr/>
          <a:lstStyle/>
          <a:p>
            <a:r>
              <a:rPr lang="en-NZ" sz="2800" b="1" dirty="0"/>
              <a:t>k</a:t>
            </a:r>
            <a:r>
              <a:rPr lang="en-NZ" sz="2800" b="1" dirty="0" smtClean="0"/>
              <a:t>now about the UN Convention and use it in your work?</a:t>
            </a:r>
          </a:p>
          <a:p>
            <a:pPr marL="0" indent="0">
              <a:buNone/>
            </a:pPr>
            <a:endParaRPr lang="en-NZ" sz="2800" b="1" dirty="0"/>
          </a:p>
          <a:p>
            <a:r>
              <a:rPr lang="en-NZ" sz="2800" b="1" dirty="0"/>
              <a:t>k</a:t>
            </a:r>
            <a:r>
              <a:rPr lang="en-NZ" sz="2800" b="1" dirty="0" smtClean="0"/>
              <a:t>now what Article 12 says and the UN </a:t>
            </a:r>
            <a:r>
              <a:rPr lang="en-NZ" sz="2800" b="1" dirty="0"/>
              <a:t>C</a:t>
            </a:r>
            <a:r>
              <a:rPr lang="en-NZ" sz="2800" b="1" dirty="0" smtClean="0"/>
              <a:t>ommittee comment on it?</a:t>
            </a:r>
          </a:p>
          <a:p>
            <a:endParaRPr lang="en-NZ" sz="2800" b="1" dirty="0"/>
          </a:p>
          <a:p>
            <a:r>
              <a:rPr lang="en-NZ" sz="2800" b="1" dirty="0"/>
              <a:t>t</a:t>
            </a:r>
            <a:r>
              <a:rPr lang="en-NZ" sz="2800" b="1" dirty="0" smtClean="0"/>
              <a:t>each the Convention to </a:t>
            </a:r>
            <a:r>
              <a:rPr lang="en-NZ" sz="2800" b="1" dirty="0"/>
              <a:t>your staff?</a:t>
            </a:r>
          </a:p>
          <a:p>
            <a:endParaRPr lang="en-NZ" b="1" dirty="0"/>
          </a:p>
        </p:txBody>
      </p:sp>
      <p:sp>
        <p:nvSpPr>
          <p:cNvPr id="6" name="Title 1"/>
          <p:cNvSpPr>
            <a:spLocks noGrp="1"/>
          </p:cNvSpPr>
          <p:nvPr>
            <p:ph type="title"/>
          </p:nvPr>
        </p:nvSpPr>
        <p:spPr>
          <a:xfrm>
            <a:off x="2699792" y="404664"/>
            <a:ext cx="4608512" cy="477837"/>
          </a:xfrm>
        </p:spPr>
        <p:txBody>
          <a:bodyPr/>
          <a:lstStyle/>
          <a:p>
            <a:r>
              <a:rPr lang="en-NZ" sz="3200" dirty="0" smtClean="0"/>
              <a:t>Do you ………..?</a:t>
            </a:r>
            <a:endParaRPr lang="en-NZ" sz="32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204864"/>
            <a:ext cx="3050300" cy="332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1960" y="2060848"/>
            <a:ext cx="4743128" cy="4071665"/>
          </a:xfrm>
        </p:spPr>
        <p:txBody>
          <a:bodyPr/>
          <a:lstStyle/>
          <a:p>
            <a:r>
              <a:rPr lang="en-NZ" sz="2800" b="1" dirty="0"/>
              <a:t>k</a:t>
            </a:r>
            <a:r>
              <a:rPr lang="en-NZ" sz="2800" b="1" dirty="0" smtClean="0"/>
              <a:t>eep up to date with things like the New Zealand </a:t>
            </a:r>
            <a:r>
              <a:rPr lang="en-NZ" sz="2800" b="1" dirty="0"/>
              <a:t>D</a:t>
            </a:r>
            <a:r>
              <a:rPr lang="en-NZ" sz="2800" b="1" dirty="0" smtClean="0"/>
              <a:t>isability </a:t>
            </a:r>
            <a:r>
              <a:rPr lang="en-NZ" sz="2800" b="1" dirty="0"/>
              <a:t>A</a:t>
            </a:r>
            <a:r>
              <a:rPr lang="en-NZ" sz="2800" b="1" dirty="0" smtClean="0"/>
              <a:t>ction </a:t>
            </a:r>
            <a:r>
              <a:rPr lang="en-NZ" sz="2800" b="1" dirty="0"/>
              <a:t>P</a:t>
            </a:r>
            <a:r>
              <a:rPr lang="en-NZ" sz="2800" b="1" dirty="0" smtClean="0"/>
              <a:t>lan and what is in it</a:t>
            </a:r>
            <a:r>
              <a:rPr lang="en-NZ" b="1" dirty="0"/>
              <a:t>?</a:t>
            </a:r>
          </a:p>
        </p:txBody>
      </p:sp>
      <p:sp>
        <p:nvSpPr>
          <p:cNvPr id="6" name="Title 1"/>
          <p:cNvSpPr>
            <a:spLocks noGrp="1"/>
          </p:cNvSpPr>
          <p:nvPr>
            <p:ph type="title"/>
          </p:nvPr>
        </p:nvSpPr>
        <p:spPr>
          <a:xfrm>
            <a:off x="2771800" y="404664"/>
            <a:ext cx="3528393" cy="477837"/>
          </a:xfrm>
        </p:spPr>
        <p:txBody>
          <a:bodyPr/>
          <a:lstStyle/>
          <a:p>
            <a:r>
              <a:rPr lang="en-NZ" sz="3200" dirty="0" smtClean="0"/>
              <a:t>Do you ……..?</a:t>
            </a:r>
            <a:endParaRPr lang="en-NZ" sz="32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12776"/>
            <a:ext cx="3384376" cy="4871892"/>
          </a:xfrm>
          <a:prstGeom prst="rect">
            <a:avLst/>
          </a:prstGeom>
          <a:ln w="9525">
            <a:solidFill>
              <a:srgbClr val="0066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200" dirty="0" smtClean="0"/>
              <a:t>Do you ….?</a:t>
            </a:r>
            <a:endParaRPr lang="en-NZ" sz="3200" dirty="0"/>
          </a:p>
        </p:txBody>
      </p:sp>
      <p:sp>
        <p:nvSpPr>
          <p:cNvPr id="3" name="Content Placeholder 2"/>
          <p:cNvSpPr>
            <a:spLocks noGrp="1"/>
          </p:cNvSpPr>
          <p:nvPr>
            <p:ph idx="1"/>
          </p:nvPr>
        </p:nvSpPr>
        <p:spPr>
          <a:xfrm>
            <a:off x="3275856" y="1341438"/>
            <a:ext cx="5679232" cy="4791075"/>
          </a:xfrm>
        </p:spPr>
        <p:txBody>
          <a:bodyPr/>
          <a:lstStyle/>
          <a:p>
            <a:endParaRPr lang="en-NZ" sz="2800" b="1" dirty="0" smtClean="0"/>
          </a:p>
          <a:p>
            <a:endParaRPr lang="en-NZ" sz="2800" b="1" dirty="0"/>
          </a:p>
          <a:p>
            <a:r>
              <a:rPr lang="en-NZ" sz="2800" b="1" dirty="0"/>
              <a:t>g</a:t>
            </a:r>
            <a:r>
              <a:rPr lang="en-NZ" sz="2800" b="1" dirty="0" smtClean="0"/>
              <a:t>ive information in Easy </a:t>
            </a:r>
            <a:r>
              <a:rPr lang="en-NZ" sz="2800" b="1" dirty="0"/>
              <a:t>R</a:t>
            </a:r>
            <a:r>
              <a:rPr lang="en-NZ" sz="2800" b="1" dirty="0" smtClean="0"/>
              <a:t>ead and other ways that work for the people you support?</a:t>
            </a:r>
          </a:p>
          <a:p>
            <a:endParaRPr lang="en-NZ" sz="2800" b="1" dirty="0"/>
          </a:p>
          <a:p>
            <a:endParaRPr lang="en-NZ" sz="2800" b="1" dirty="0" smtClean="0"/>
          </a:p>
          <a:p>
            <a:endParaRPr lang="en-NZ" b="1" dirty="0"/>
          </a:p>
          <a:p>
            <a:endParaRPr lang="en-NZ" b="1"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276872"/>
            <a:ext cx="2804199"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2504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Q8I5NtUWfpuED_4FydlQuk97W46tvaHEYYwkBokYslNTB8IBOhiQ">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147" y="1948791"/>
            <a:ext cx="3419475" cy="37433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NZ" sz="3200" dirty="0" smtClean="0"/>
              <a:t>Do you ….?</a:t>
            </a:r>
            <a:endParaRPr lang="en-NZ" sz="3200" dirty="0"/>
          </a:p>
        </p:txBody>
      </p:sp>
      <p:sp>
        <p:nvSpPr>
          <p:cNvPr id="6" name="Content Placeholder 5"/>
          <p:cNvSpPr>
            <a:spLocks noGrp="1"/>
          </p:cNvSpPr>
          <p:nvPr>
            <p:ph idx="1"/>
          </p:nvPr>
        </p:nvSpPr>
        <p:spPr>
          <a:xfrm>
            <a:off x="3263105" y="2524434"/>
            <a:ext cx="5823248" cy="3167682"/>
          </a:xfrm>
        </p:spPr>
        <p:txBody>
          <a:bodyPr/>
          <a:lstStyle/>
          <a:p>
            <a:r>
              <a:rPr lang="en-NZ" sz="2800" b="1" dirty="0"/>
              <a:t>a</a:t>
            </a:r>
            <a:r>
              <a:rPr lang="en-NZ" sz="2800" b="1" dirty="0" smtClean="0"/>
              <a:t>sk </a:t>
            </a:r>
            <a:r>
              <a:rPr lang="en-NZ" sz="2800" b="1" dirty="0"/>
              <a:t>the </a:t>
            </a:r>
            <a:r>
              <a:rPr lang="en-NZ" sz="2800" b="1" dirty="0" smtClean="0"/>
              <a:t>question</a:t>
            </a:r>
            <a:r>
              <a:rPr lang="en-NZ" sz="2800" b="1" dirty="0"/>
              <a:t>:</a:t>
            </a:r>
            <a:endParaRPr lang="en-NZ" sz="2800" b="1" dirty="0" smtClean="0"/>
          </a:p>
          <a:p>
            <a:endParaRPr lang="en-NZ" sz="2800" b="1" dirty="0"/>
          </a:p>
          <a:p>
            <a:pPr marL="0" indent="0">
              <a:buNone/>
            </a:pPr>
            <a:r>
              <a:rPr lang="en-NZ" sz="2800" b="1" dirty="0" smtClean="0"/>
              <a:t>“</a:t>
            </a:r>
            <a:r>
              <a:rPr lang="en-NZ" sz="2800" b="1" dirty="0"/>
              <a:t>What do you need to help you make your choices and decisions in your life?”</a:t>
            </a:r>
          </a:p>
          <a:p>
            <a:endParaRPr lang="en-NZ" dirty="0"/>
          </a:p>
        </p:txBody>
      </p:sp>
    </p:spTree>
    <p:extLst>
      <p:ext uri="{BB962C8B-B14F-4D97-AF65-F5344CB8AC3E}">
        <p14:creationId xmlns:p14="http://schemas.microsoft.com/office/powerpoint/2010/main" val="1752457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200" dirty="0" smtClean="0"/>
              <a:t>Do you ….?</a:t>
            </a:r>
            <a:endParaRPr lang="en-NZ" sz="3200" dirty="0"/>
          </a:p>
        </p:txBody>
      </p:sp>
      <p:sp>
        <p:nvSpPr>
          <p:cNvPr id="3" name="Content Placeholder 2"/>
          <p:cNvSpPr>
            <a:spLocks noGrp="1"/>
          </p:cNvSpPr>
          <p:nvPr>
            <p:ph idx="1"/>
          </p:nvPr>
        </p:nvSpPr>
        <p:spPr>
          <a:xfrm>
            <a:off x="4211960" y="1988840"/>
            <a:ext cx="4743128" cy="4143673"/>
          </a:xfrm>
        </p:spPr>
        <p:txBody>
          <a:bodyPr/>
          <a:lstStyle/>
          <a:p>
            <a:r>
              <a:rPr lang="en-NZ" sz="2800" b="1" dirty="0"/>
              <a:t>t</a:t>
            </a:r>
            <a:r>
              <a:rPr lang="en-NZ" sz="2800" b="1" dirty="0" smtClean="0"/>
              <a:t>ell people off when they make mistakes?</a:t>
            </a:r>
          </a:p>
          <a:p>
            <a:pPr marL="0" indent="0">
              <a:buNone/>
            </a:pPr>
            <a:endParaRPr lang="en-NZ" sz="2800" b="1" dirty="0" smtClean="0"/>
          </a:p>
          <a:p>
            <a:pPr marL="0" indent="0">
              <a:buNone/>
            </a:pPr>
            <a:endParaRPr lang="en-NZ" sz="2800" b="1" dirty="0"/>
          </a:p>
          <a:p>
            <a:pPr marL="0" indent="0">
              <a:buNone/>
            </a:pPr>
            <a:r>
              <a:rPr lang="en-NZ" sz="2800" b="1" dirty="0" smtClean="0"/>
              <a:t>Instead of this, talk about what went wrong and assist them to learn from their mistake.</a:t>
            </a:r>
            <a:endParaRPr lang="en-NZ" sz="2800" b="1"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6" y="2060848"/>
            <a:ext cx="3050227"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983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3847" y="1700808"/>
            <a:ext cx="5751241" cy="4824536"/>
          </a:xfrm>
        </p:spPr>
        <p:txBody>
          <a:bodyPr/>
          <a:lstStyle/>
          <a:p>
            <a:pPr marL="0" indent="0">
              <a:buFont typeface="Wingdings" pitchFamily="2" charset="2"/>
              <a:buNone/>
              <a:defRPr/>
            </a:pPr>
            <a:r>
              <a:rPr lang="en-NZ" dirty="0" smtClean="0"/>
              <a:t> </a:t>
            </a:r>
            <a:r>
              <a:rPr lang="en-NZ" b="1" dirty="0" smtClean="0"/>
              <a:t>Alex Snedden</a:t>
            </a:r>
          </a:p>
          <a:p>
            <a:pPr>
              <a:lnSpc>
                <a:spcPct val="150000"/>
              </a:lnSpc>
              <a:buClr>
                <a:srgbClr val="006600"/>
              </a:buClr>
              <a:buSzPct val="56000"/>
              <a:defRPr/>
            </a:pPr>
            <a:r>
              <a:rPr lang="en-NZ" sz="2800" dirty="0" smtClean="0"/>
              <a:t>Lives in Auckland</a:t>
            </a:r>
          </a:p>
          <a:p>
            <a:pPr>
              <a:lnSpc>
                <a:spcPct val="150000"/>
              </a:lnSpc>
              <a:buClr>
                <a:srgbClr val="006600"/>
              </a:buClr>
              <a:buSzPct val="56000"/>
              <a:defRPr/>
            </a:pPr>
            <a:r>
              <a:rPr lang="en-NZ" sz="2800" dirty="0" smtClean="0"/>
              <a:t>Lives in own flat with 3 flatmates</a:t>
            </a:r>
          </a:p>
          <a:p>
            <a:pPr>
              <a:lnSpc>
                <a:spcPct val="150000"/>
              </a:lnSpc>
              <a:buClr>
                <a:srgbClr val="006600"/>
              </a:buClr>
              <a:buSzPct val="56000"/>
              <a:defRPr/>
            </a:pPr>
            <a:r>
              <a:rPr lang="en-NZ" sz="2800" dirty="0" smtClean="0"/>
              <a:t>Working to become a deacon within the Catholic church</a:t>
            </a:r>
          </a:p>
          <a:p>
            <a:pPr>
              <a:lnSpc>
                <a:spcPct val="150000"/>
              </a:lnSpc>
              <a:buClr>
                <a:srgbClr val="006600"/>
              </a:buClr>
              <a:buSzPct val="56000"/>
              <a:defRPr/>
            </a:pPr>
            <a:r>
              <a:rPr lang="en-NZ" sz="2800" dirty="0" smtClean="0"/>
              <a:t>Vice-President of Northern region.</a:t>
            </a:r>
          </a:p>
          <a:p>
            <a:pPr>
              <a:lnSpc>
                <a:spcPct val="150000"/>
              </a:lnSpc>
              <a:buClr>
                <a:srgbClr val="006600"/>
              </a:buClr>
              <a:buSzPct val="56000"/>
              <a:defRPr/>
            </a:pPr>
            <a:endParaRPr lang="en-NZ" sz="2800" dirty="0" smtClean="0"/>
          </a:p>
          <a:p>
            <a:pPr>
              <a:lnSpc>
                <a:spcPct val="150000"/>
              </a:lnSpc>
              <a:buClr>
                <a:srgbClr val="006600"/>
              </a:buClr>
              <a:buSzPct val="56000"/>
              <a:defRPr/>
            </a:pPr>
            <a:endParaRPr lang="en-NZ" sz="2800" dirty="0" smtClean="0"/>
          </a:p>
          <a:p>
            <a:pPr>
              <a:lnSpc>
                <a:spcPct val="150000"/>
              </a:lnSpc>
              <a:buClr>
                <a:srgbClr val="006600"/>
              </a:buClr>
              <a:buSzPct val="56000"/>
              <a:defRPr/>
            </a:pPr>
            <a:endParaRPr lang="en-NZ" sz="2800" dirty="0" smtClean="0"/>
          </a:p>
          <a:p>
            <a:pPr>
              <a:lnSpc>
                <a:spcPct val="150000"/>
              </a:lnSpc>
              <a:buSzPct val="56000"/>
              <a:defRPr/>
            </a:pPr>
            <a:endParaRPr lang="en-NZ" sz="2800" dirty="0" smtClean="0"/>
          </a:p>
          <a:p>
            <a:pPr>
              <a:lnSpc>
                <a:spcPct val="150000"/>
              </a:lnSpc>
              <a:buClr>
                <a:srgbClr val="006600"/>
              </a:buClr>
              <a:buSzPct val="56000"/>
              <a:defRPr/>
            </a:pPr>
            <a:endParaRPr lang="en-NZ" sz="2800" dirty="0" smtClean="0"/>
          </a:p>
          <a:p>
            <a:pPr>
              <a:lnSpc>
                <a:spcPct val="150000"/>
              </a:lnSpc>
              <a:buClr>
                <a:srgbClr val="006600"/>
              </a:buClr>
              <a:buSzPct val="56000"/>
              <a:defRPr/>
            </a:pPr>
            <a:endParaRPr lang="en-NZ" sz="2800" dirty="0"/>
          </a:p>
        </p:txBody>
      </p:sp>
      <p:sp>
        <p:nvSpPr>
          <p:cNvPr id="33794" name="Title 1"/>
          <p:cNvSpPr>
            <a:spLocks noGrp="1"/>
          </p:cNvSpPr>
          <p:nvPr>
            <p:ph type="title"/>
          </p:nvPr>
        </p:nvSpPr>
        <p:spPr>
          <a:xfrm>
            <a:off x="2051050" y="377603"/>
            <a:ext cx="6121400" cy="477837"/>
          </a:xfrm>
        </p:spPr>
        <p:txBody>
          <a:bodyPr/>
          <a:lstStyle/>
          <a:p>
            <a:pPr algn="ctr"/>
            <a:r>
              <a:rPr lang="en-NZ" sz="3200" b="1" dirty="0" smtClean="0">
                <a:solidFill>
                  <a:srgbClr val="006600"/>
                </a:solidFill>
              </a:rPr>
              <a:t>Introducing</a:t>
            </a:r>
            <a:r>
              <a:rPr lang="en-NZ" dirty="0" smtClean="0"/>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9776" y="2818656"/>
            <a:ext cx="3068960" cy="1841376"/>
          </a:xfrm>
          <a:prstGeom prst="rect">
            <a:avLst/>
          </a:prstGeom>
        </p:spPr>
      </p:pic>
    </p:spTree>
    <p:extLst>
      <p:ext uri="{BB962C8B-B14F-4D97-AF65-F5344CB8AC3E}">
        <p14:creationId xmlns:p14="http://schemas.microsoft.com/office/powerpoint/2010/main" val="18791994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200" dirty="0" smtClean="0"/>
              <a:t>Do you ….?</a:t>
            </a:r>
            <a:endParaRPr lang="en-NZ" sz="3200" dirty="0"/>
          </a:p>
        </p:txBody>
      </p:sp>
      <p:sp>
        <p:nvSpPr>
          <p:cNvPr id="3" name="Content Placeholder 2"/>
          <p:cNvSpPr>
            <a:spLocks noGrp="1"/>
          </p:cNvSpPr>
          <p:nvPr>
            <p:ph idx="1"/>
          </p:nvPr>
        </p:nvSpPr>
        <p:spPr>
          <a:xfrm>
            <a:off x="3563888" y="2060848"/>
            <a:ext cx="5391200" cy="4071665"/>
          </a:xfrm>
        </p:spPr>
        <p:txBody>
          <a:bodyPr/>
          <a:lstStyle/>
          <a:p>
            <a:r>
              <a:rPr lang="en-NZ" sz="2800" b="1" dirty="0"/>
              <a:t>talk to the people you support about </a:t>
            </a:r>
            <a:r>
              <a:rPr lang="en-NZ" sz="2800" b="1" dirty="0" smtClean="0"/>
              <a:t>any changes that are happening in your service? </a:t>
            </a:r>
          </a:p>
          <a:p>
            <a:pPr marL="0" indent="0">
              <a:buNone/>
            </a:pPr>
            <a:endParaRPr lang="en-NZ" sz="2800" b="1" dirty="0"/>
          </a:p>
          <a:p>
            <a:pPr marL="0" indent="0">
              <a:buNone/>
            </a:pPr>
            <a:r>
              <a:rPr lang="en-NZ" sz="2800" b="1" dirty="0" smtClean="0"/>
              <a:t>Make sure you also include others that love and care for the people you support. </a:t>
            </a:r>
            <a:endParaRPr lang="en-NZ" sz="2800" b="1" dirty="0"/>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916832"/>
            <a:ext cx="2746455"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45175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200" dirty="0" smtClean="0"/>
              <a:t>Do you …..?</a:t>
            </a:r>
            <a:endParaRPr lang="en-NZ" sz="3200" dirty="0"/>
          </a:p>
        </p:txBody>
      </p:sp>
      <p:sp>
        <p:nvSpPr>
          <p:cNvPr id="3" name="Content Placeholder 2"/>
          <p:cNvSpPr>
            <a:spLocks noGrp="1"/>
          </p:cNvSpPr>
          <p:nvPr>
            <p:ph idx="1"/>
          </p:nvPr>
        </p:nvSpPr>
        <p:spPr>
          <a:xfrm>
            <a:off x="3779912" y="2204864"/>
            <a:ext cx="5175176" cy="3927649"/>
          </a:xfrm>
        </p:spPr>
        <p:txBody>
          <a:bodyPr/>
          <a:lstStyle/>
          <a:p>
            <a:r>
              <a:rPr lang="en-NZ" sz="2800" b="1" dirty="0"/>
              <a:t>w</a:t>
            </a:r>
            <a:r>
              <a:rPr lang="en-NZ" sz="2800" b="1" dirty="0" smtClean="0"/>
              <a:t>ork out ways to </a:t>
            </a:r>
            <a:r>
              <a:rPr lang="en-NZ" sz="2800" b="1" dirty="0"/>
              <a:t>make sure people have control over and understand about their money as much as </a:t>
            </a:r>
            <a:r>
              <a:rPr lang="en-NZ" sz="2800" b="1" dirty="0" smtClean="0"/>
              <a:t>possible?</a:t>
            </a:r>
          </a:p>
          <a:p>
            <a:pPr marL="0" indent="0">
              <a:buNone/>
            </a:pPr>
            <a:endParaRPr lang="en-NZ" sz="2800" b="1" dirty="0"/>
          </a:p>
          <a:p>
            <a:pPr marL="0" indent="0">
              <a:buNone/>
            </a:pPr>
            <a:endParaRPr lang="en-NZ" sz="2800" b="1" dirty="0"/>
          </a:p>
          <a:p>
            <a:pPr marL="0" indent="0">
              <a:buNone/>
            </a:pPr>
            <a:endParaRPr lang="en-NZ" sz="2000" dirty="0">
              <a:latin typeface="Arial" panose="020B0604020202020204" pitchFamily="34" charset="0"/>
              <a:cs typeface="Arial" panose="020B0604020202020204" pitchFamily="34" charset="0"/>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916832"/>
            <a:ext cx="2592289" cy="2592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83995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sz="3200" dirty="0" smtClean="0"/>
              <a:t>Do you ….?</a:t>
            </a:r>
            <a:endParaRPr lang="en-NZ" sz="3200" dirty="0"/>
          </a:p>
        </p:txBody>
      </p:sp>
      <p:sp>
        <p:nvSpPr>
          <p:cNvPr id="6" name="Content Placeholder 5"/>
          <p:cNvSpPr>
            <a:spLocks noGrp="1"/>
          </p:cNvSpPr>
          <p:nvPr>
            <p:ph idx="1"/>
          </p:nvPr>
        </p:nvSpPr>
        <p:spPr>
          <a:xfrm>
            <a:off x="3923928" y="1341438"/>
            <a:ext cx="5031160" cy="4791075"/>
          </a:xfrm>
        </p:spPr>
        <p:txBody>
          <a:bodyPr/>
          <a:lstStyle/>
          <a:p>
            <a:endParaRPr lang="en-NZ" b="1" dirty="0" smtClean="0"/>
          </a:p>
          <a:p>
            <a:endParaRPr lang="en-NZ" b="1" dirty="0"/>
          </a:p>
          <a:p>
            <a:r>
              <a:rPr lang="en-NZ" sz="2800" b="1" dirty="0"/>
              <a:t>i</a:t>
            </a:r>
            <a:r>
              <a:rPr lang="en-NZ" sz="2800" b="1" dirty="0" smtClean="0"/>
              <a:t>nvolve </a:t>
            </a:r>
            <a:r>
              <a:rPr lang="en-NZ" sz="2800" b="1" dirty="0"/>
              <a:t>the people you support </a:t>
            </a:r>
            <a:r>
              <a:rPr lang="en-NZ" sz="2800" b="1" dirty="0" smtClean="0"/>
              <a:t>when hiring staff</a:t>
            </a:r>
            <a:r>
              <a:rPr lang="en-NZ" sz="2800" b="1" dirty="0"/>
              <a:t>?</a:t>
            </a:r>
          </a:p>
          <a:p>
            <a:endParaRPr lang="en-NZ"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699" y="2564904"/>
            <a:ext cx="3045485"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75558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sz="3200" dirty="0" smtClean="0"/>
              <a:t>Self check list </a:t>
            </a:r>
            <a:endParaRPr lang="en-NZ" sz="3200" dirty="0"/>
          </a:p>
        </p:txBody>
      </p:sp>
      <p:sp>
        <p:nvSpPr>
          <p:cNvPr id="4" name="Text Placeholder 3"/>
          <p:cNvSpPr>
            <a:spLocks noGrp="1"/>
          </p:cNvSpPr>
          <p:nvPr>
            <p:ph type="body" idx="1"/>
          </p:nvPr>
        </p:nvSpPr>
        <p:spPr>
          <a:xfrm>
            <a:off x="722313" y="2132857"/>
            <a:ext cx="7772400" cy="1584175"/>
          </a:xfrm>
        </p:spPr>
        <p:txBody>
          <a:bodyPr/>
          <a:lstStyle/>
          <a:p>
            <a:pPr algn="ctr"/>
            <a:r>
              <a:rPr lang="en-NZ" sz="4800" b="1" dirty="0" smtClean="0"/>
              <a:t>How is your service doing?</a:t>
            </a:r>
            <a:endParaRPr lang="en-NZ" sz="4800" b="1" dirty="0"/>
          </a:p>
        </p:txBody>
      </p:sp>
    </p:spTree>
    <p:extLst>
      <p:ext uri="{BB962C8B-B14F-4D97-AF65-F5344CB8AC3E}">
        <p14:creationId xmlns:p14="http://schemas.microsoft.com/office/powerpoint/2010/main" val="9172147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200" dirty="0" smtClean="0"/>
              <a:t>Thank you for listening</a:t>
            </a:r>
            <a:endParaRPr lang="en-NZ" sz="32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67744" y="1988840"/>
            <a:ext cx="4536504" cy="3629203"/>
          </a:xfrm>
        </p:spPr>
      </p:pic>
    </p:spTree>
    <p:extLst>
      <p:ext uri="{BB962C8B-B14F-4D97-AF65-F5344CB8AC3E}">
        <p14:creationId xmlns:p14="http://schemas.microsoft.com/office/powerpoint/2010/main" val="5090703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59832" y="1796832"/>
            <a:ext cx="5751761" cy="4512488"/>
          </a:xfrm>
        </p:spPr>
        <p:txBody>
          <a:bodyPr/>
          <a:lstStyle/>
          <a:p>
            <a:pPr marL="0" indent="0">
              <a:buFont typeface="Wingdings" pitchFamily="2" charset="2"/>
              <a:buNone/>
              <a:defRPr/>
            </a:pPr>
            <a:r>
              <a:rPr lang="en-NZ" b="1" dirty="0" smtClean="0"/>
              <a:t>Hazel Penton</a:t>
            </a:r>
          </a:p>
          <a:p>
            <a:pPr marL="0" indent="0">
              <a:buFont typeface="Wingdings" pitchFamily="2" charset="2"/>
              <a:buNone/>
              <a:defRPr/>
            </a:pPr>
            <a:endParaRPr lang="en-NZ" sz="1200" b="1" dirty="0" smtClean="0"/>
          </a:p>
          <a:p>
            <a:pPr>
              <a:lnSpc>
                <a:spcPct val="150000"/>
              </a:lnSpc>
              <a:buClr>
                <a:srgbClr val="006600"/>
              </a:buClr>
              <a:buSzPct val="56000"/>
              <a:defRPr/>
            </a:pPr>
            <a:r>
              <a:rPr lang="en-NZ" sz="2800" dirty="0" smtClean="0"/>
              <a:t>Lives in Auckland</a:t>
            </a:r>
          </a:p>
          <a:p>
            <a:pPr>
              <a:lnSpc>
                <a:spcPct val="150000"/>
              </a:lnSpc>
              <a:buSzPct val="56000"/>
              <a:defRPr/>
            </a:pPr>
            <a:r>
              <a:rPr lang="en-NZ" sz="2800" dirty="0" smtClean="0"/>
              <a:t>Lives </a:t>
            </a:r>
            <a:r>
              <a:rPr lang="en-NZ" sz="2800" dirty="0"/>
              <a:t>in a big community service </a:t>
            </a:r>
            <a:endParaRPr lang="en-NZ" sz="2800" dirty="0" smtClean="0"/>
          </a:p>
          <a:p>
            <a:pPr>
              <a:lnSpc>
                <a:spcPct val="150000"/>
              </a:lnSpc>
              <a:buSzPct val="56000"/>
              <a:defRPr/>
            </a:pPr>
            <a:r>
              <a:rPr lang="en-NZ" sz="2800" dirty="0" smtClean="0"/>
              <a:t>Paid work and volunteer job </a:t>
            </a:r>
          </a:p>
          <a:p>
            <a:pPr>
              <a:lnSpc>
                <a:spcPct val="150000"/>
              </a:lnSpc>
              <a:buSzPct val="56000"/>
              <a:defRPr/>
            </a:pPr>
            <a:r>
              <a:rPr lang="en-NZ" sz="2800" dirty="0" smtClean="0"/>
              <a:t>Special Olympics swimming and basketball</a:t>
            </a:r>
          </a:p>
          <a:p>
            <a:pPr>
              <a:lnSpc>
                <a:spcPct val="150000"/>
              </a:lnSpc>
              <a:buClr>
                <a:srgbClr val="006600"/>
              </a:buClr>
              <a:buSzPct val="56000"/>
              <a:defRPr/>
            </a:pPr>
            <a:endParaRPr lang="en-NZ" sz="2800" dirty="0"/>
          </a:p>
        </p:txBody>
      </p:sp>
      <p:sp>
        <p:nvSpPr>
          <p:cNvPr id="33794" name="Title 1"/>
          <p:cNvSpPr>
            <a:spLocks noGrp="1"/>
          </p:cNvSpPr>
          <p:nvPr>
            <p:ph type="title"/>
          </p:nvPr>
        </p:nvSpPr>
        <p:spPr>
          <a:xfrm>
            <a:off x="2051050" y="344945"/>
            <a:ext cx="6121400" cy="477837"/>
          </a:xfrm>
        </p:spPr>
        <p:txBody>
          <a:bodyPr/>
          <a:lstStyle/>
          <a:p>
            <a:pPr algn="ctr"/>
            <a:r>
              <a:rPr lang="en-NZ" sz="3200" b="1" dirty="0" smtClean="0">
                <a:solidFill>
                  <a:srgbClr val="006600"/>
                </a:solidFill>
              </a:rPr>
              <a:t>Introducing</a:t>
            </a:r>
            <a:r>
              <a:rPr lang="en-NZ" dirty="0" smtClean="0"/>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9177" y="2783592"/>
            <a:ext cx="3300893" cy="1855404"/>
          </a:xfrm>
          <a:prstGeom prst="rect">
            <a:avLst/>
          </a:prstGeom>
        </p:spPr>
      </p:pic>
    </p:spTree>
    <p:extLst>
      <p:ext uri="{BB962C8B-B14F-4D97-AF65-F5344CB8AC3E}">
        <p14:creationId xmlns:p14="http://schemas.microsoft.com/office/powerpoint/2010/main" val="27948934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15816" y="1916833"/>
            <a:ext cx="5976664" cy="4032448"/>
          </a:xfrm>
        </p:spPr>
        <p:txBody>
          <a:bodyPr/>
          <a:lstStyle/>
          <a:p>
            <a:pPr marL="0" indent="0">
              <a:buFont typeface="Wingdings" pitchFamily="2" charset="2"/>
              <a:buNone/>
              <a:defRPr/>
            </a:pPr>
            <a:r>
              <a:rPr lang="en-NZ" b="1" dirty="0" smtClean="0"/>
              <a:t>Jodie Turner</a:t>
            </a:r>
          </a:p>
          <a:p>
            <a:pPr marL="0" indent="0">
              <a:buFont typeface="Wingdings" pitchFamily="2" charset="2"/>
              <a:buNone/>
              <a:defRPr/>
            </a:pPr>
            <a:endParaRPr lang="en-NZ" sz="1200" dirty="0" smtClean="0"/>
          </a:p>
          <a:p>
            <a:pPr lvl="0">
              <a:lnSpc>
                <a:spcPct val="150000"/>
              </a:lnSpc>
              <a:spcBef>
                <a:spcPts val="0"/>
              </a:spcBef>
              <a:defRPr/>
            </a:pPr>
            <a:r>
              <a:rPr lang="en-NZ" sz="2800" dirty="0"/>
              <a:t>l</a:t>
            </a:r>
            <a:r>
              <a:rPr lang="en-NZ" sz="2800" dirty="0" smtClean="0"/>
              <a:t>ives in Tauranga and is the Midland Region President</a:t>
            </a:r>
          </a:p>
          <a:p>
            <a:pPr lvl="0">
              <a:lnSpc>
                <a:spcPct val="150000"/>
              </a:lnSpc>
              <a:spcBef>
                <a:spcPts val="0"/>
              </a:spcBef>
              <a:defRPr/>
            </a:pPr>
            <a:r>
              <a:rPr lang="en-NZ" sz="2800" dirty="0" smtClean="0"/>
              <a:t>lives in her own flat</a:t>
            </a:r>
          </a:p>
          <a:p>
            <a:pPr lvl="0">
              <a:lnSpc>
                <a:spcPct val="150000"/>
              </a:lnSpc>
              <a:spcBef>
                <a:spcPts val="0"/>
              </a:spcBef>
              <a:defRPr/>
            </a:pPr>
            <a:r>
              <a:rPr lang="en-NZ" sz="2800" dirty="0" smtClean="0"/>
              <a:t>starting to look for work</a:t>
            </a:r>
          </a:p>
          <a:p>
            <a:pPr>
              <a:lnSpc>
                <a:spcPct val="150000"/>
              </a:lnSpc>
              <a:buClr>
                <a:srgbClr val="006600"/>
              </a:buClr>
              <a:buSzPct val="56000"/>
              <a:defRPr/>
            </a:pPr>
            <a:endParaRPr lang="en-NZ" sz="2800" dirty="0"/>
          </a:p>
        </p:txBody>
      </p:sp>
      <p:sp>
        <p:nvSpPr>
          <p:cNvPr id="33794" name="Title 1"/>
          <p:cNvSpPr>
            <a:spLocks noGrp="1"/>
          </p:cNvSpPr>
          <p:nvPr>
            <p:ph type="title"/>
          </p:nvPr>
        </p:nvSpPr>
        <p:spPr>
          <a:xfrm>
            <a:off x="2051050" y="279629"/>
            <a:ext cx="6121400" cy="477837"/>
          </a:xfrm>
        </p:spPr>
        <p:txBody>
          <a:bodyPr/>
          <a:lstStyle/>
          <a:p>
            <a:pPr algn="ctr"/>
            <a:r>
              <a:rPr lang="en-NZ" sz="3200" b="1" dirty="0" smtClean="0">
                <a:solidFill>
                  <a:srgbClr val="006600"/>
                </a:solidFill>
              </a:rPr>
              <a:t>Introducing</a:t>
            </a:r>
            <a:r>
              <a:rPr lang="en-NZ" dirty="0" smtClean="0"/>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55201" y="2639577"/>
            <a:ext cx="3300893" cy="185540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200" dirty="0" smtClean="0"/>
              <a:t>A bit about People First NZ</a:t>
            </a:r>
            <a:endParaRPr lang="en-NZ" sz="3200" dirty="0"/>
          </a:p>
        </p:txBody>
      </p:sp>
      <p:sp>
        <p:nvSpPr>
          <p:cNvPr id="10" name="AutoShape 4" descr="data:image/jpeg;base64,/9j/4AAQSkZJRgABAQAAAQABAAD/2wCEAAkGBxQTEhQUExQVFRUXGBcXGBgYGBcXFxgaFxcXFhcXGBcYHCggGB4lGxgWITEhJSkrLi4uGB8zODMsNygtLisBCgoKDg0OGxAQGywkICQ0LC00LCwsLCwsLC8sLDQsLCwsLCwsLCwsLCwsLCwsLCwsLCwsLCwsLCwsLCwsLCwsLP/AABEIALcBEwMBIgACEQEDEQH/xAAcAAAABwEBAAAAAAAAAAAAAAAAAQIDBAUGBwj/xABAEAABAwIDBQUFBgUDBAMAAAABAAIRAyEEEjEFIkFRYQZxgZGxEzKhwdEHI0JS4fAUYnKy8TOCkiSiwtJDU3P/xAAbAQACAwEBAQAAAAAAAAAAAAADBAABAgUGB//EAC4RAAICAQQBBAECBQUAAAAAAAABAhEDBBIhMUETIjJRYZGhBSMzcbEUFUJygf/aAAwDAQACEQMRAD8A6oggiSwUCCJBQgEEEShAIigiJULCKKURKSSqIKlESkFyIuVF0TaTZAs3yS8n9Pl+qLDndCdTC6BMRl/p8v1R5T08v1SkFZQUHmPJDKefwSkFCBZTz9EeU8z8PojRhQgnKfzH4fRHlP5j8PojQc7zUIER1Pw+iNt+JSXT09dP3yS+KqyB5epVfjhveA+asAVW487/AIBZn0ah2MygiQQQoCUnOm6z7JihUknpHzVdsuiXnRgqL7ccL91/jonGuPd8SiJIyyc2iCAkPwYPEpbHWEEcOP6JwE8vT6rVJmbZAOzP5vh+qCmGuEFWxGtzCpV2uEtII6JbTOnBYXY+JqNmu45KcGxJJNoE8NY/wrXY+3mF1QyBmbmE94t8VmLsjh9GmLSkmVXt213fBON2sDwRNqMu0SyUWZNN2g08EZxjRqq2FbhyUklMnaFNRNqbdpUaTqhl2UWaNXE2A81HAilZOJSCVj9nMxOLd7erUNOmfcpMkCNJPPvKtg2sw7r8w/K7Q+OoPVAcuRhYnRblySXKJSxrXWBvxBsRGoKdDpIChiqLrCndb3J5R8J7g7k8ml0LvsUgiRqyBoII1CBFwSgkPZKb9h3/AL/yqK5HwUmmePP04JDaQBm/7EJVNvDlb6fBQgpxiTrbhrZR25367jeQ94954KTkROJVNEasU1VePO+fD0VnmuFVY8/eO8PQLGR8BMfY0CjlIBRVaoaC5xAA1JsB3lBsKJqqAGgvAOhm3gVCxfazCNMGsJ7iR5gKXgMSypvMc17YsQQR5qLs1XBMzgWHkBPpolB7uQHfc+Q+qadXaOPgLnyCArE6NPiQPST8EVGGW7Zjn4D6o46DyKSGnkPRLE8j/wAitmCG+kSZD3DoCQPJBN1sJVJlr8otaG8uoKCohkK2/Z+8B+be9U03DMGjQO63on0FujNsbFMIUiY1PmUsJFLQKF2OCs8aPcP31TVTG1B/8jj5fRKeoldQgmrtSoPxlCnVfWgPJLA4SeE8rKtxTld9lKzSypTJAdOb+oEAQO4wfFZne03iS3mspObTYOQHT5pJxjC3NMN6ghG1rSyHgEdQComM9kW5DETMGRfmlpDsUQ8ViGCpLZl0AcidPOApVHFhrgXuDQAZLjAHiVnNrO/6yk1phrfZ+Zeeaym29v4oYis0P3G1HtaC1hgBxAHu9FlSafAKUbbO54GoHMaQQQRIIuD1BUlUHZzFO/gMPUdBcaNIngJcGzoDxPAKwp7RFgWuDrW6kwBvQbyDcDVObl5EZNJ0WCOVDbjRwB4axF4trrBSv4uW5mg6gQescp5q7RVolpQUP+LiZBty7hzjiU4MTLSQDaI0vMfVS0TciQjUUY5vXjpyE/QpZxO6XDhzt4WlXaJuRIRFvgVF/jQLOBBgSBBuYtM63CU3GC2tyI8Q03/5KtyK3IkX6fvojDeaj/xg5GeVtLXPS4S314JEHw8LnzUtEtDyoNpYlrarg5zQbWJAOg5q8p1c3A+PHqFxPtt2adUx+JqtqvbneJHsnuG6xrdQIOiHlarlhsSbfB05rp0WExlWttGq4U4GHpVHMaZO+5phz44idCsrS2BiGe7iWjvplvqFr+ydYYTC02Fpe685YicxuOeo80HjwxqEXfKJ1LsXSDZqEvdFuAb3BZ3FF2CfnpiWTFRvAxx8lssdtOpu5Kc5hmuYjwHHxVPtak6rRfmZBOg4+CG20xhQtUX1PGMLWuDgGuAIuBYiQjbjW8Mzu5pjz0WAd/G0HMp0KZexmWHfdjM0XykP0ta0Ld4WuSxpeMrsoLgLgGLgc4KOpITcGnVGjZXBAPPu+qFN5kybSIHIRf4yoeGxrMoGeO+B6iVJGJYdHtPxRE0CaaJGZBQqsT9ESsoxqMIkJWzAaRR0HclSm6RsO4KFoW8KHXUh9RQMViABcqFkHFJzYf8Ars6ZneABVXi9oiYHmmtmbRNKsypqWm4/M02c3xBKy+eDcYtOzqLauZuWY6iJ8JUTFUTmEkwNTbetoZmLmbRon6lAFoqUt6m4BwPR2kgX8VEwmBqPfeco1LpygC9562jW6WlF9DsZxrcZ1+JFTHNjQOpt8iJ+MrH7cNUV6pyS11WplMTO+eR5q6wOPpsxee4pipIMTuA7p8oTuKc1zXEQd4GeWatPhZRLbywEpN8o6j2Sb/0OFDhf2NGRGhyNOnQq2dRaSSWtJIgkgGRyVJsvGilQwod7rqbGk8txsFXsphNPoTu20Eyg0Gcom3AcIgDkLBOBgAsBzgDikMqtOhHmnMw5haINwDYtF9ZHr5JbYH4eWg5aeVkeYc0C7SI/RSmQTDdco48Bxmfn5pTgIgtEa6fJIa538vDilscYvE9FKKogbaxjKFCrWNMHIwkAiAT+FpMWl2VcgxPbXFVHE+1yCbCmxrA3QWJExYaldF+1CqBs+oCSJfSFtTFRroHPTylcs7MbJdiGvyMzZC0QXEAE3PC6zLjsLjhZGo4yo9+alVq5wbwTvHlOpK1VPtxjaLqbazRZoG8z/UiJzOsQSALjlotB2f7Msw8OLQ6odSBp0EpztXs4VaD22zEHL/UBZLPK0+BtYU1ybfA1WvptqMENe1rx/uAIWO2retU/rd6o/sp20a+Cax5JfSJZw9xtmAdwht+U8U3jX/e1P63/ANxU1TuKB6aNSYhqRhnCmXTEETfQHiUT6oaCXEADim6YL2OfpvQxpBByZRLnAwQS6bcgOqXwp3wNykl2Kdj3ZmutlAiWy7N8IR7QruIzACeAOk6pFPEi8MBcNTKdo4Y1CGyRMwRwtJIm1kVx5Nb1VgwbGvpte5rczmtcTHFwBT4oN6+DnD0Kpuz20HNBwuIhtekfZngHhlg5vgJjlfuvUpNSi6ZUWpK0BlAc3f8AJ3zKP2P8zv8AtPqEtqUFndL7LpDRoH87vJn/AKoJ1yCm+X2SkUMo5SJROK7hyAPeorq8AdwSqj1WYiooWNY3aZzZW+J+iqn1CTcyUbjLnHqmK/PzVNBI8DNYQkOdBBT77t7lXv8A39Vk1ZuezvbMYXDOpuGZ4d9yOG/JdJHugEZrGTmjuzuP2/VBcHPc4kknMSRmOpjRUwYX1aV4DZcfCI+asqIZUcd2XksYwc3P4+DZPkpJWuSR4fAnAzUzE3vAjieQ6pTaha6OXPpzC3vZ3YFJr8wG5SGRpj3n/jf4G3gVmO3uE9njA9oIbUpgm1g5pI+I9EFPmg8o0rLLA9p3VWsovA+7G64WJEAAEeGq3PZ/bEgMcf6T/wCJPzXFdn4jK+Tzj5fVbrZeKtCHOThkteTk6i8eTcvJ0YMJ1pDX8w5mf31SKtamw74ptOt3tF+Gp4mAsbtrtdUosZQp3q1TDXG+UcT1PKevJUD9iValdtIPNWrAdUc68E311sCPNMeoqsaxQ9RWdXpsEgimL3JDgYkme+0HxRex0+6/7lmti7AdhQSKhc4i7dGnoOI71p20GuAdLhIGhI4ALcZ7i543ELICP9I8ZvGkgTOupROoj/6ifHTVLdhh+ZwsBY3sIuYv+qMYYfmf3Ta3COS0DMR9q1AuwzCGObFUEmbHM1w9YHj3xRfZw8tbXaAc2dpAIOmUfOV1THYRlWmadRocwiCO64I5EHRZCk2jTxNSkzNnADrgiWgNBgwAYJaO896FluhnA15H8EMS5/3rgGcA0DnziZTFTYwNYvc8zwBIuBylWVUkkG5AFoIkG9zOtuhULFUHOcN4EcTJJAE2GkcLx6JWS4sdiRuwXZ99GviKueKT37rOFnGSeVrCOXS9V2h2/ToVKgO88ucQ0d5u48B8V0PZjMtJgHKfMyPgVwDHVM9as7WatX+9yM8W5RsTWTbKVG37PufXmvVg8KbJ3RxJy8Tpc3V3Twec3c6GkWFpzRHhqs32bkUQIMgl4HPNlDT+/mui7PwbA0A3MCbgeitxS4RE2+TPnDspjPBmbTPiba8lK2JtFhcXGIgiZmLf4VzjjSG67KJtBiVhj91XLG7ou6RoQTy8liMvcbcfaQ+3lehVxDatCox8syvymYcwnXkYMf7VH2b2jqU4D/vG9feHc7j4qq29QId92S0EzmtJnUdI+araVItdJc53eSeX6orhGa5BqTj0dY2btBlYZqZnmNCDyIUoG65rsvaRoVmvHuxDhzaTfxGvgujh11z82L03+BvFPchTtUElxuglgpQSkuciJTdRy75xxms9VOIqalT67lU4p1irIRGCyTVFk6TZRMQ+yoMIwz5DhyTL2obKM+0P80eQ/VJrG56KiWX+w8E2tgsU2G+0YczT+IGo3I2D3tWm7N9kDhpquAfUJdBmzQbbo55QLrJ9h8FVq4hrmh4pw8PcJDT928tafzbwaYvpK6zisS5oETHGBLusBBm6D4+RnEMqNaxrGgW0FsseB9FgftGs+jJ38rp7pEfNbnaeKeSxrZubEW7yTOi5j28xgfiS0OzezaGE/wA0kujukDwKHH5BJ8Q5KEcR3fJa/AVdFiWVN/y9AtbgnaIep8HI1fgl7RpP9vRxBb93TY6TbUEkA8sxgStn2Sc2nRNV4LqlVxc42mJ3dSLcYHNZ+nhHV8PXpDi0FvQzPxgLX0aLKVCmyoASxrRcA3A1BOl0TG/ah/BFPGqHtobSY0NJ/FpO75zopWFe407bpJHWASCdehKr62KBLZawjQQ6SdNAB3qPW2+KVTK5pykAyPeGo04iy1uUXbJqKjjtlm41zx4DTKLwJi3PNPhCfpe14metrwXcP+N0xQxjKzTkfMgi1iJHLUJFHDOtneXa8xrlMd0g+Y5Iq56E68olOxFTI4xeQBIjlPeFEq1N4F4EEnei4PCTyiyllsDXQcbpkakcEaKrstIZrUyLi/RVW1K7hTcKbMr3A6xm06T5qzgscB+A8OXd9PRVmJpuJfmJYSQ5rm6iNAOYEeObRYnhi+UHhnlHh8mj2biM1NkkZgGhwHMAcPivO+Gq5iTzfUPm5xXbMPmyhxkO8rjWFh+0PYxjA6phpES80zcEXzZDqDxi/SNFKMJk7Z+IE0ALZnUxlBtqCRHdK2z9lRUa8PI6Q2PRci2btosa0QHZCHDmYIcI6yutsrZw17SHNcB4AiQR10QciGcbF4vZ7alQy9zbzAcRMDTqL+iyPbCkxtanuzlY6Tcnhy1v6LU1GnMCCIJuTMjuOY9Fku1OFNaoXtc3LQYXPaRMzedRoP7kBK5UGlxEocdWDmARvanzJM+aqnce5SHVZUbmmkqFWE90+QXSdgYjPQpO45QD3t3T8QuZYd0hvUD0W97GVJoFv5XuHmA71JS2sj7LC6d+6i/JQRSguaO0Z1xTNVyNzkxUcvQHGGMQ5Vldym13KvqOurIuxDyqvaNaAVOquPAQFR7UN4Eue4wALm9gIHElYCmg7E7EfigGts27nviQ0EmO8ngF0AdlMLTaW+yzSC1xcSXXESDo09QArHsRsH+DwdOk69QjNUP8x4dzRDfDqrOsybc9FztRmk3UXwahRlezuGq4cOwznF1Kc2HrfkMz7OoOF7jg7eFpAWkp4glocW30c0GYPGDxCHsrKNVc6mc2rTAd04A/Ly0ErMNRfEg8aG69Q5hDCCXAXPAmCfKfJZPaPYCk9zvZ1XsOu9vgze8w7xkrY4irL6RHMn/scL9xIRu5qZczj8WXNp9nCdr7Oq4au6nVEHVpGjm6BzTxFvgtpsnZjntpuabODTe1yJIaJvadY0Un7RKDarQyJqt3qZ4zxb3OiPI8FB2FTOHA3wKhEEjgLWBPgn9Np561Kl12znapwjW46HsPZvsm3uTqfora1gdFz+ltys33ajj3nMPIq72d2nbU3KoDXfm/Ce/8p6prL/DsuGNrlfgJh1WKXtXBeY7FNbcCYk21sJsFitove5zqjgImLOaQCI3bHW+ner7bWxG4imWFzqbgczHtMOa4SAetiRB1BKwuI2hWpOdQruJeDcgyHgiGvE3IIGnC4SEob4uvBWtUnFfRZUa5BlpII4gwfMLo2zp9mwuMuLWkk8yBK5bs3E+0qMYc0Pe1pnhcCT4FdYm1kTSRq2J4FVjVd8Qk0TN4tHpZN46oAL8QUzs3epBxm5dx5OP0TdDI/UdJM6JssBN4sNfn++aVw9Oaj1akG2sken6LJY5WfoB6LPY/aTWPc0kAjTgMruPgU9tvGZGOJdBIMA8fAcBOqxO1K/tDN/PMBMkX1EXkLaxtqwU8yi6RQ4nD5arwHANzHI7hBMg25Ars3Zii3+Fp+zeH5Ghs2IdAsTGloWQ2XsFrmn2jQ4gkgSRmsJtFjB4H0TmArHCPnD1XFpLczKgljwSQdLtI5rOXT2uH0TDq+fcuzZ4htR1iA0cY1/RZvD7Sa44vC1WsY/K72btPaNe0ENMn3xp1strXbmaQNTouM7cwbxVrvzAzUETBdBJaBfSwPwSmCG6THdRl2wREBTbSrN/Z2s2k6tmBDfwwbji5pNjr435KA/DkMa/g4kdzhw8oKO8biBhlUiJgHANB5AfG62/Yh1qg/od55vosHgSBr+7AfJbbsQ6XVe5vq6Etql/KYxgfvRq5RpEo1x7OlRlnOTFRyU5yYe5ejOGR65UN4lSa6jB8eKvwWuyNiRDTHn9E79nGzW19oszwRRa6tGslha1k9zntd/tUXaTTEwr37GQDja55UP7qjJ/tCDkdRYQ67UKg4mpEdSI7yplQqoxzpc0Tq6JHCxPyXHmEiTmPBkAzc6aDx0lN1WgggiQbEKS0gAAWA8ExVIWXGjSZVNpuFVomwa+ZmTdoaZ4kXB81Lr2BVbt6v7I0a3BlQNd/TUGUk9xg+Ck7ZqRRqf0n0VqO5r8k3dnP9r481amdoj8DJ1JOro4D6dUdKjd3gATra6jYZkvbyaPi4SfkrGoQAeZX0fBp8eCChjVI8/PI5ytkLFNh7I536/smUzVqFri03gT14+dh8E6BmI8PVN1WzWJ4aeV1tqyGn2H2oyty1Zc0CzgJPQEcbcVQ9ssfSrvaadyARm0NyHRl1sR6qvpOItyJb5G3wQrgwYsVznocSy+pFc/sM/6nI4bH0MbDxb3FgNqgeGdZzDL6hdyfGX9/v/K4h2MxxZjabIEVHtDh1BJDh8V2553P3++XkuVk0/ozl9PkJhrtDOJbmYR+x18FW7LENAEiBFtDFtDZWTTaf3/hVezhu2Exbh9bLKDlk46FxJ0EKDVcDYnLaQB6uPHRTIPLuM/oq/ar4ac8NabG0neOW1+ZnpCtR5Mt0rOf7W2oaziRGVpI43BiP7R5qvr03scREh3kecW4QntuUmsr1MkBk2HSBpzv6JuptE1Wtp+8WhxMRZsiDJMcfgjLngSlw78Fls7a9SPZsBe8jc0lsNINzwyz5DRXWIqCcuYNGmpIBPviSASC7e0CyuFpAubczcXEX71ssNTY+i2AQQYvBJMc9SOkq6fZW6PSNnsOr7SgwnUCD4W+S5rtJpqFzG715MCSDmc7ytp9Vr+z20RTZUa6RuveNSOMiTyMd8rLYrEOph2Tdc5zd6RA0J49NeqVw49spDefJvjEku2K+m05am4QbHkRLZaZ4wszUqEUPZm4EvFhZ5eWyePutIWk2ltymKOSpnzRBPHoWkaiCDcAGyyWRxLA6Wl4JuLEFxIPdmlGlyqYCPEk0Z/B1t50ZveOkRrC3vYU/eVR/KP7v1XP9i0+PAydBx+K3nYafbVOQZfvzCPQrm6n+kzrYPmjZIJTWoLi0dQxrnJl7kb3Jlzl6U4IeJAFMO4l5b4ZMyh4kBpp/wAzM57/AGlRnowJ3F1txrf5y7yZHzUPG1ZdTH5aQHnVqu+ahYztT3T3K8+xFw/icUJv7Jnwff1Czm0CSeELU/YvQ/6nFO4Np02nvc9xH9pQMvwYQ6jWdqqdxms0chPmYHoVa4x0T1VRs5+dzndY/wCNvWVxZv3UHj0W5bZRKwU46KHWW2UiNVotcC1wDgdQRIPgVTdq60UY/MY+qvSsz2yO6z+qPgj6OKlqIJ/a/wAmMrqEmvozWz23ceZT+Kd9EKTMohLDgvobZ59PkboU8tzqoOLxWTM4NJNyrCrUEKqxGIAmDJ6afqsyb8GkMYarmObh8zqppCqcE6ynZlldG0QNmgt2hQy6+2Z5F1/hPku8A7ngFweg/Jj8M46Go0eZy/Nd3ad0d2t+S4+t+dDmHoiVKmUEnhqb9SUzgKRyg2PGdDzTOPMkNMkE3jSBqrDCkAWuOXokUHZIc3hJ/fVZ3buWpNN2mW9+RMXKv69UAehWN27tAMzOMEe7BGoNz32B+PNEh2CyfFmV2pQAc45ibyOcHSD5KswDgKlUSc26GjQSScwI7hqpeJxHH8JJAkyWg6N+OvQoYfZDXUcRVa+Xsc0NAdO6CASRr3IvmxS+KZodgYJkCqS3LfNIzNlto1sYv9FqTiW0oAEgmQAPetJOnX4LmWz9sPpSNZ3SJIBnX9/5Wmw+KcGn2pa55JqFzZcB7wgG4Pu9OSj5IlSslVg28WIJEgHdzQYNraAzxLo74OJDPYkzyBBBDrwGw4i+unLvRsrkuDS0uAIJvY2vedT80K9V1QBlIVXCAzecCTvucTAs2N1vAw0XQ3e5I3XBUjZXtaL3SczGuMW0a0uaTe8myPAYV2Ie05SGhuUkgkNMEtjkJ4cEe2Wfw9Km5xGcuIiIJknjrGUHXmOiVsvazhvZj7NsEskAnrcc/VWU2+EZvZ2HDAW8j+nyW67D0YZVfzcG/wDET/5LHM4nmSfMkroHZijkwzObgX/8iSPhC4+slUKO5po3Ky3DkaSEFyh8wrymXuS3lMVCvTHCGcQND0MekqPiaZDgXAiwFxyJtpyg+K0W2tsMfQpNayHio14/K3IIcBOgNrDvVFtPFOcA3K0aOkCCd57rnUneieQHMpbHlnL/AI1yxvZDbJuXNKkQq0arY/Y1UAq4xvFzaLh3NNUH+5vmqbY/Zuvi2udRDYacpJMQYB0AJ0PJWmF2BU2VnxtSo17qbHD2TDlDw4ZYc4gmM2U+6LtF0TJByi0gG5HS8XdV+zaQE8N588PxFYXEfaZVIth6YtxqOd6ALQdkNquxVI1XANdmILRJAI7+kHxXIy4Jxe6QeMk1Rq3lRni6cawosiwRDDwsd9oDy2k1w/A4PPc25+ErZ1G6lY/t1XDcPUJE2gDqbD1RMFrImu7KlW12VTR5eqSWOJhodPICT5ALG4PAubEuJbbgZHiCu5diajTg6McG5Dz3SW38l7rUaqWLGpuP7nFw6dZJVZhj2drFpcabrAkZzBJ5AcPGFkjijUt7guCOPK5K7nj9FxzbeCyYus0QAXZxa++A437yUpo9dPPkcZfsN6nSxxY1KJFEMHoOKVSaTdx8E5Tww11KcDSOK6qECk2u8ivQI1D2kd4eIXoKNdLfSOPcuAYym44imX2aHNjlGYcV3+LXt8/2VxtdH32OYXxRV433md/f4SpVI8tfgmccLT1HrEeSX/EZRzPwSCGGJxr4bwA5Ews5UplxDgxjwHXa/wB0yNbgzEnhxlWeLqvMnTqRJPdOnemdm4B9ZjwHAb8GZk7rTIc28yT9ERSUeWDnGUlUTl/aGiab3QCBJgSCIV12f2aP4LPmOY5hr14RrIJtrqFL7Udl8Q0Oc403MbxBOYCfylokqNRxWWhTw9g8OO9wEuJPnMR0WsclJ3F8C+SEoxqS5K5mGBdAuSRc6CeJHBa/Y2FAw5GUgkwSNXxw7012cwjQ0VSYPumBMy7KJbBi2mmq1DMUGEMDc2thcX0cYHGJtzRm64F1G3bfBQYbaLaVS9B2eMmYGXgmwzNFpMG/RM7c2m4taxsNfmiRuyBeBAkcB58lpsWxhcC1kuMGRBO6QLrDdpKcOMgZnOJEEZhBAMxwuR3jRC4DNPoo+0+PbVfTsTlGUcbkG5gi+in7B2Majpc5gMSA4BwM23gDIt4zEoY3ZdJmKwolr2vnNBmTLoM9RFuEFdT2RsyjTbuUqbe5o9UvLOoOqGY6Z5Fd8HH8bh3Me9kSQ4i3faAujYekGMa0aNaG+QhZ3FbLe7HF+X7sVM8yItcCJn3gtINCuNrMik0kdrTY3FOxwIJLSgkRkwTymHlOuKZevUI4BGrOuO4+oTFQ7x7gnawvPT5hMvG8T3LCTv8AUdm4bJf9Y/rxZuPs3xRayuLQXU4kA3IcDr4KR2vpPxVF9BhJc5hexos0lm8QALcAPFYTB499FwcwxcEjgY5jzWr7J9oc2KpuqbrW03UyeGZ5aZ6Ddj/csZVLtAsc4KNeTBOuAecLefZligKdRnEPnzaI9D5LM9rcH7DE1mkQ0uL2HgWPMiOBAmPBF2JxjmYtmUuDXyCPzQ1xEjjHzQtRHfibX9yocM7QyqkurphlaR+iDpPNcqwwnEVhCxPb/EAUMvFzmgDnBzH4ArWYwrmva+oX4pjZkMbJHVx+g+Kd/h+P1NRFf+/oCzy242xOAw+7K6D9nuM3KlI6tdmHc4R6j4rFULD/ACp+yNofw9dlWYbo7+k6+Vj4L2uqw+rhcV2cjBk2ZEzpeLC5l24oBuIY7TMyPFpPyIXUKokSLrnf2jUb0Tyc4eYB+S89oXt1MfzZ2NTzgf4M02qBxHr6JRrN4/2lMNkcB8UsvP5T4QvTnEKrbdXM3K1pHWIXaey+124nC0awN3NGYccw3XDzBXF9s1NwjeHl6rX/AGJ405a1Ik5bPaO8uDj/AGrla93JDODo6HtBoyn9x1nw+CjtG7ZpPeVPxbBBj99FBwzw5sscHRrlIcJ0vC5nTGvBHrMeRwa3jeT4SpvZ9oDXAGd4knrAlQdoMDRIBMTz4ckz2IxpqHFNA/062UT/APlTn45lnN8DeL5DfbzEtbTaxxgVHhlrHQu/8Vle0Gy6VKlTLHAucXFzgSRA0jrzWk7VYc1cVh6f4Wio5/MFzcrD8H+QVF2gwTWbuYkCeZvw+AW9JH+WL6yT9Qg7Gx1SS2nAcQTLjlDdDI62841WlqYgNY1odlc2GOeBDnGXF5ANwbOM6a81lcNhmkzewHHnyPitbVFNrWONgBOXLmJ6GBJtNyU1t8iW9dIosdtyp7SKbiY90wReIDiOXglVQ/EPptyGxvumMpc1skEdBqrjZ2Nw7c2Vu+TZrwOQs08LxKi7S2xFRvspDMoc4CJy8I+J7uKwzaKDb2AFHE4YNMk1Ae4AO0/fBdZwZimO5clxm0TUrmo0bxfTbePdzBrj35C4eAXVsVVDMO5xsGtJPcBJXN1PZ1tLW2jOh0lx6/MpwGyZoe4J1IBPedU5wXDyTuTZ10uBwFGmwgh7jVGBcUy8oIL1Z50Yqm375pl7kEFCDLirTYrN0nmf0RIKpdERat7LuxTRUbUAIcWBuWSYaHWJIA158+46bZvYenQ+8a5+cNID3ZZaSCCWtG6Lc5+aCCUlNtNDmKK7MpV2riabnMdXfLCWmIi3gmndqMS0ECs497Wk26kIIKRxxa6QObaYzje0eJqNg1I/pAafMX8lkaVbJXLnkkm5Jubc0EExgfpTTggU1ujTNOzbNIixJHdHqnX7ZoganvymEEF1P9wy/gTWCJ0fsBtP2+HLDc0iGzzaRLD5SP8AaoP2iYBzqAqN/wDjdmP9JsfkggkJvZqk4/a/c6GP3YGn9HP2Ve7yS3VhbqjQXpDjFXtSC11jb981ZfZS5/8AFUgwxIeHaGWwXRfqGo0FyP4i6qvyOaXl8nYMfIBufgL+C4ltWicPiKzGkhzXneBIJBuDI6FBBcXHJubs6eWKUFRSV9s4hzyP4ivA4e1qf+y6n9iWY0sTJJmq25MknIJkk9AggjT+ICHyJHaTEez2o1zicvsAQ0HUh1SSbcJCp9sYn2jy5gy2lwOhM2cBzgj4oIJrT/BCOr/qMu9hYBoYZgtiQCJIEB1jPGSFeU6lPMWubcACw4Rp1RIIrd8C64SZXYrC02GKYIdBgd8mx7wsftDBllamx0tc6Cbzuu/EesTbuQQWG/BvxY/tPYTGV8K1oO8aeYA6lrw4kF0cPRdL2xRbUwrqee7mEO3TcAbw14gHzRILka6bi+DoYG0l/coJsgDbxQQXEbO8DMgggrNH/9k=">
            <a:hlinkClick r:id="rId3"/>
          </p:cNvPr>
          <p:cNvSpPr>
            <a:spLocks noChangeAspect="1" noChangeArrowheads="1"/>
          </p:cNvSpPr>
          <p:nvPr/>
        </p:nvSpPr>
        <p:spPr bwMode="auto">
          <a:xfrm>
            <a:off x="50800" y="-1790700"/>
            <a:ext cx="56197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640" y="1952625"/>
            <a:ext cx="6353175" cy="3981450"/>
          </a:xfrm>
          <a:prstGeom prst="rect">
            <a:avLst/>
          </a:prstGeom>
        </p:spPr>
      </p:pic>
    </p:spTree>
    <p:extLst>
      <p:ext uri="{BB962C8B-B14F-4D97-AF65-F5344CB8AC3E}">
        <p14:creationId xmlns:p14="http://schemas.microsoft.com/office/powerpoint/2010/main" val="14634978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59632" y="1844824"/>
            <a:ext cx="6697132" cy="4521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p:txBody>
          <a:bodyPr/>
          <a:lstStyle/>
          <a:p>
            <a:r>
              <a:rPr lang="en-NZ" altLang="en-US" sz="2800" dirty="0"/>
              <a:t>People First </a:t>
            </a:r>
            <a:r>
              <a:rPr lang="en-NZ" altLang="en-US" sz="3600" dirty="0"/>
              <a:t>– </a:t>
            </a:r>
            <a:r>
              <a:rPr lang="en-NZ" sz="2400" dirty="0" err="1"/>
              <a:t>Ngā</a:t>
            </a:r>
            <a:r>
              <a:rPr lang="en-NZ" sz="2400" dirty="0"/>
              <a:t> </a:t>
            </a:r>
            <a:r>
              <a:rPr lang="en-NZ" sz="2400" dirty="0" err="1"/>
              <a:t>Tāngata</a:t>
            </a:r>
            <a:r>
              <a:rPr lang="en-NZ" sz="2400" dirty="0"/>
              <a:t> </a:t>
            </a:r>
            <a:r>
              <a:rPr lang="en-NZ" sz="2400" dirty="0" err="1"/>
              <a:t>Tuatahi</a:t>
            </a:r>
            <a:endParaRPr lang="en-NZ" sz="2400" dirty="0"/>
          </a:p>
        </p:txBody>
      </p:sp>
    </p:spTree>
    <p:extLst>
      <p:ext uri="{BB962C8B-B14F-4D97-AF65-F5344CB8AC3E}">
        <p14:creationId xmlns:p14="http://schemas.microsoft.com/office/powerpoint/2010/main" val="29504600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altLang="en-US" sz="2800" dirty="0"/>
              <a:t>People First – </a:t>
            </a:r>
            <a:r>
              <a:rPr lang="en-NZ" sz="2800" dirty="0" err="1"/>
              <a:t>Ngā</a:t>
            </a:r>
            <a:r>
              <a:rPr lang="en-NZ" sz="2800" dirty="0"/>
              <a:t> </a:t>
            </a:r>
            <a:r>
              <a:rPr lang="en-NZ" sz="2800" dirty="0" err="1"/>
              <a:t>Tāngata</a:t>
            </a:r>
            <a:r>
              <a:rPr lang="en-NZ" sz="2800" dirty="0"/>
              <a:t> </a:t>
            </a:r>
            <a:r>
              <a:rPr lang="en-NZ" sz="2800" dirty="0" err="1"/>
              <a:t>Tuatahi</a:t>
            </a:r>
            <a:endParaRPr lang="en-NZ" sz="2800" dirty="0"/>
          </a:p>
        </p:txBody>
      </p:sp>
      <p:pic>
        <p:nvPicPr>
          <p:cNvPr id="8" name="Picture 1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51720" y="1484784"/>
            <a:ext cx="5688632" cy="47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11911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200" dirty="0" smtClean="0"/>
              <a:t>Speaking Up - Our </a:t>
            </a:r>
            <a:r>
              <a:rPr lang="en-NZ" sz="3200" dirty="0"/>
              <a:t>V</a:t>
            </a:r>
            <a:r>
              <a:rPr lang="en-NZ" sz="3200" dirty="0" smtClean="0"/>
              <a:t>oice </a:t>
            </a:r>
            <a:endParaRPr lang="en-NZ" sz="3200" dirty="0"/>
          </a:p>
        </p:txBody>
      </p:sp>
      <p:pic>
        <p:nvPicPr>
          <p:cNvPr id="1028" name="Picture 4" descr="http://cdn2.hubspot.net/hub/264375/file-364312635-png/images/speak_up__be_heard-resized-600.png?t=140655590321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415706"/>
            <a:ext cx="8532440" cy="3498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0680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PF Presentation template">
  <a:themeElements>
    <a:clrScheme name="People First Master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People First Mast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eople First Master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People First Master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People First Master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People First Master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People First Master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People First Master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PF Presentation template</Template>
  <TotalTime>4181</TotalTime>
  <Words>2294</Words>
  <Application>Microsoft Office PowerPoint</Application>
  <PresentationFormat>On-screen Show (4:3)</PresentationFormat>
  <Paragraphs>369</Paragraphs>
  <Slides>34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Tahoma</vt:lpstr>
      <vt:lpstr>Wingdings</vt:lpstr>
      <vt:lpstr>PF Presentation template</vt:lpstr>
      <vt:lpstr>People First New Zealand  – Ngā Tāngata Tuatahi</vt:lpstr>
      <vt:lpstr>Introducing </vt:lpstr>
      <vt:lpstr>Introducing </vt:lpstr>
      <vt:lpstr>Introducing </vt:lpstr>
      <vt:lpstr>Introducing </vt:lpstr>
      <vt:lpstr>A bit about People First NZ</vt:lpstr>
      <vt:lpstr>People First – Ngā Tāngata Tuatahi</vt:lpstr>
      <vt:lpstr>People First – Ngā Tāngata Tuatahi</vt:lpstr>
      <vt:lpstr>Speaking Up - Our Voice </vt:lpstr>
      <vt:lpstr>Making Decisions </vt:lpstr>
      <vt:lpstr>Services and Projects</vt:lpstr>
      <vt:lpstr>The UN Convention</vt:lpstr>
      <vt:lpstr>The UN Convention</vt:lpstr>
      <vt:lpstr>The UN Convention </vt:lpstr>
      <vt:lpstr>Article 12 of the UN Convention</vt:lpstr>
      <vt:lpstr>Things need to change</vt:lpstr>
      <vt:lpstr>Comment on Article 12</vt:lpstr>
      <vt:lpstr>Support or Control?</vt:lpstr>
      <vt:lpstr>NZ Disability Action Plan</vt:lpstr>
      <vt:lpstr>Making our decisions </vt:lpstr>
      <vt:lpstr>To make a decision</vt:lpstr>
      <vt:lpstr>Its ok to make a mistake </vt:lpstr>
      <vt:lpstr>A team</vt:lpstr>
      <vt:lpstr>What can people working in services do to assist with decision making?</vt:lpstr>
      <vt:lpstr>Do you ………..?</vt:lpstr>
      <vt:lpstr>Do you ……..?</vt:lpstr>
      <vt:lpstr>Do you ….?</vt:lpstr>
      <vt:lpstr>Do you ….?</vt:lpstr>
      <vt:lpstr>Do you ….?</vt:lpstr>
      <vt:lpstr>Do you ….?</vt:lpstr>
      <vt:lpstr>Do you …..?</vt:lpstr>
      <vt:lpstr>Do you ….?</vt:lpstr>
      <vt:lpstr>Self check list </vt:lpstr>
      <vt:lpstr>Thank you for listening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First New Zealand Inc. – Nga Tangata Tuatahi</dc:title>
  <dc:creator>People First NZ Inc</dc:creator>
  <cp:lastModifiedBy>Alexia Garbutt</cp:lastModifiedBy>
  <cp:revision>193</cp:revision>
  <cp:lastPrinted>2014-08-12T05:02:58Z</cp:lastPrinted>
  <dcterms:created xsi:type="dcterms:W3CDTF">2010-11-08T23:03:15Z</dcterms:created>
  <dcterms:modified xsi:type="dcterms:W3CDTF">2016-04-19T04:10:58Z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5</vt:i4>
  </property>
</Properties>
</file>