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3"/>
  </p:handoutMasterIdLst>
  <p:sldIdLst>
    <p:sldId id="256" r:id="rId2"/>
    <p:sldId id="257" r:id="rId3"/>
    <p:sldId id="259" r:id="rId4"/>
    <p:sldId id="258" r:id="rId5"/>
    <p:sldId id="260" r:id="rId6"/>
    <p:sldId id="269" r:id="rId7"/>
    <p:sldId id="261" r:id="rId8"/>
    <p:sldId id="274" r:id="rId9"/>
    <p:sldId id="262" r:id="rId10"/>
    <p:sldId id="263" r:id="rId11"/>
    <p:sldId id="272" r:id="rId12"/>
    <p:sldId id="264" r:id="rId13"/>
    <p:sldId id="275" r:id="rId14"/>
    <p:sldId id="270" r:id="rId15"/>
    <p:sldId id="273" r:id="rId16"/>
    <p:sldId id="265" r:id="rId17"/>
    <p:sldId id="267" r:id="rId18"/>
    <p:sldId id="268" r:id="rId19"/>
    <p:sldId id="286" r:id="rId20"/>
    <p:sldId id="276" r:id="rId21"/>
    <p:sldId id="277" r:id="rId22"/>
    <p:sldId id="280" r:id="rId23"/>
    <p:sldId id="278" r:id="rId24"/>
    <p:sldId id="288" r:id="rId25"/>
    <p:sldId id="279" r:id="rId26"/>
    <p:sldId id="281" r:id="rId27"/>
    <p:sldId id="282" r:id="rId28"/>
    <p:sldId id="284" r:id="rId29"/>
    <p:sldId id="285" r:id="rId30"/>
    <p:sldId id="283" r:id="rId31"/>
    <p:sldId id="287" r:id="rId3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3C7FB-6BE1-4D61-9DA7-FDCF81EB32D2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5A08D-F8C0-4879-A756-18AA41C23B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79593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1832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495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6946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907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73898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10281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53266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3812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09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7626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60832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73F08-D8CD-4B57-B34E-9AF08A875074}" type="datetimeFigureOut">
              <a:rPr lang="en-NZ" smtClean="0"/>
              <a:t>18/04/2016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4EE6D-79E2-4B28-B8F8-38272C7C55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90313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xqFQoTCObIsvD9nMcCFWWspgod6ukCRA&amp;url=http://www.disabilityrightsca.org/about/history.htm&amp;ei=T8vHVablOeXYmgXq04ugBA&amp;bvm=bv.99804247,d.dGY&amp;psig=AFQjCNE0Sw2r4LeA7wYZOC1ZBIsdqF6tLg&amp;ust=1439243464150094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emf"/><Relationship Id="rId4" Type="http://schemas.openxmlformats.org/officeDocument/2006/relationships/package" Target="../embeddings/Microsoft_Word_Document1.doc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6.emf"/><Relationship Id="rId4" Type="http://schemas.openxmlformats.org/officeDocument/2006/relationships/package" Target="../embeddings/Microsoft_Word_Document2.docx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7.emf"/><Relationship Id="rId4" Type="http://schemas.openxmlformats.org/officeDocument/2006/relationships/package" Target="../embeddings/Microsoft_Word_Document3.docx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8.emf"/><Relationship Id="rId4" Type="http://schemas.openxmlformats.org/officeDocument/2006/relationships/package" Target="../embeddings/Microsoft_Word_Document4.doc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453650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/>
          </a:bodyPr>
          <a:lstStyle/>
          <a:p>
            <a:r>
              <a:rPr lang="en-NZ" sz="60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PARTICIPANT ADVISORY </a:t>
            </a:r>
            <a:br>
              <a:rPr lang="en-NZ" sz="60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en-NZ" sz="60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TEAM</a:t>
            </a:r>
            <a:br>
              <a:rPr lang="en-NZ" sz="60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en-NZ" sz="40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Raising the voice of the people</a:t>
            </a:r>
            <a:endParaRPr lang="en-NZ" sz="60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09747"/>
            <a:ext cx="403244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69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262977" cy="1143000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INTERVIEWS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2404864"/>
          </a:xfrm>
        </p:spPr>
        <p:txBody>
          <a:bodyPr/>
          <a:lstStyle/>
          <a:p>
            <a:r>
              <a:rPr lang="en-NZ" dirty="0" smtClean="0">
                <a:latin typeface="Bookman Old Style" panose="02050604050505020204" pitchFamily="18" charset="0"/>
              </a:rPr>
              <a:t>New Staff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Induction</a:t>
            </a:r>
            <a:endParaRPr lang="en-NZ" dirty="0">
              <a:latin typeface="Bookman Old Style" panose="02050604050505020204" pitchFamily="18" charset="0"/>
            </a:endParaRPr>
          </a:p>
          <a:p>
            <a:r>
              <a:rPr lang="en-NZ" dirty="0">
                <a:latin typeface="Bookman Old Style" panose="02050604050505020204" pitchFamily="18" charset="0"/>
              </a:rPr>
              <a:t>Ideally someone from the house the person will be working in.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5536" y="3645024"/>
            <a:ext cx="288032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RIGHTS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43713" y="4509120"/>
            <a:ext cx="8229600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 smtClean="0">
                <a:latin typeface="Bookman Old Style" panose="02050604050505020204" pitchFamily="18" charset="0"/>
              </a:rPr>
              <a:t>Rights Week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Rights flyers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Rights logo</a:t>
            </a:r>
          </a:p>
          <a:p>
            <a:endParaRPr lang="en-NZ" dirty="0">
              <a:latin typeface="Bookman Old Style" panose="02050604050505020204" pitchFamily="18" charset="0"/>
            </a:endParaRPr>
          </a:p>
        </p:txBody>
      </p:sp>
      <p:pic>
        <p:nvPicPr>
          <p:cNvPr id="3074" name="Picture 2" descr="C:\Users\helenm\AppData\Local\Microsoft\Windows\Temporary Internet Files\Content.IE5\QWWJHX2T\dreamstime_l_329153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394" y="1196752"/>
            <a:ext cx="1247424" cy="124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308" y="4581128"/>
            <a:ext cx="4439387" cy="14916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96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992888" cy="465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6674" y="506957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INDUCTION</a:t>
            </a:r>
            <a:endParaRPr lang="en-NZ" sz="4400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76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143000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COMPLAINTS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96544"/>
          </a:xfrm>
        </p:spPr>
        <p:txBody>
          <a:bodyPr>
            <a:normAutofit/>
          </a:bodyPr>
          <a:lstStyle/>
          <a:p>
            <a:r>
              <a:rPr lang="en-NZ" dirty="0" smtClean="0">
                <a:latin typeface="Bookman Old Style" panose="02050604050505020204" pitchFamily="18" charset="0"/>
              </a:rPr>
              <a:t>Feedback Form</a:t>
            </a:r>
          </a:p>
          <a:p>
            <a:pPr marL="0" indent="0">
              <a:buNone/>
            </a:pPr>
            <a:endParaRPr lang="en-NZ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0800 </a:t>
            </a:r>
            <a:r>
              <a:rPr lang="en-NZ" dirty="0" err="1" smtClean="0">
                <a:latin typeface="Bookman Old Style" panose="02050604050505020204" pitchFamily="18" charset="0"/>
              </a:rPr>
              <a:t>Outloud</a:t>
            </a:r>
            <a:endParaRPr lang="en-NZ" dirty="0" smtClean="0">
              <a:latin typeface="Bookman Old Style" panose="02050604050505020204" pitchFamily="18" charset="0"/>
            </a:endParaRPr>
          </a:p>
          <a:p>
            <a:endParaRPr lang="en-NZ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Health and Disability Advocates</a:t>
            </a:r>
          </a:p>
          <a:p>
            <a:endParaRPr lang="en-NZ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People First - Rep</a:t>
            </a:r>
            <a:endParaRPr lang="en-NZ" dirty="0"/>
          </a:p>
          <a:p>
            <a:endParaRPr lang="en-NZ" dirty="0" smtClean="0">
              <a:latin typeface="Bookman Old Style" panose="02050604050505020204" pitchFamily="18" charset="0"/>
            </a:endParaRPr>
          </a:p>
          <a:p>
            <a:endParaRPr lang="en-NZ" dirty="0">
              <a:latin typeface="Bookman Old Style" panose="02050604050505020204" pitchFamily="18" charset="0"/>
            </a:endParaRPr>
          </a:p>
        </p:txBody>
      </p:sp>
      <p:pic>
        <p:nvPicPr>
          <p:cNvPr id="4099" name="Picture 3" descr="C:\Users\helenm\AppData\Local\Microsoft\Windows\Temporary Internet Files\Content.IE5\7QRHQQXZ\shout2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302424"/>
            <a:ext cx="952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236" y="4509120"/>
            <a:ext cx="289560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C:\Users\helenm\AppData\Local\Microsoft\Windows\Temporary Internet Files\Content.IE5\QWWJHX2T\PHONE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159674"/>
            <a:ext cx="18002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4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460432" cy="5072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8680" y="476672"/>
            <a:ext cx="8601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THE TEAM &amp;  PEOPLE FIRST</a:t>
            </a:r>
            <a:endParaRPr lang="en-NZ" sz="4000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07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1143000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CONSUMER GROUP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4525963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>
                <a:latin typeface="Bookman Old Style" panose="02050604050505020204" pitchFamily="18" charset="0"/>
              </a:rPr>
              <a:t>Monthly</a:t>
            </a:r>
          </a:p>
          <a:p>
            <a:pPr marL="0" indent="0">
              <a:buNone/>
            </a:pPr>
            <a:endParaRPr lang="en-NZ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Regional </a:t>
            </a:r>
          </a:p>
          <a:p>
            <a:endParaRPr lang="en-NZ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Discuss issues</a:t>
            </a:r>
          </a:p>
          <a:p>
            <a:pPr marL="0" indent="0">
              <a:buNone/>
            </a:pPr>
            <a:endParaRPr lang="en-NZ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Share information</a:t>
            </a:r>
          </a:p>
          <a:p>
            <a:pPr marL="0" indent="0">
              <a:buNone/>
            </a:pPr>
            <a:endParaRPr lang="en-NZ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Talk about Rights</a:t>
            </a:r>
          </a:p>
          <a:p>
            <a:pPr marL="0" indent="0">
              <a:buNone/>
            </a:pPr>
            <a:endParaRPr lang="en-NZ" dirty="0">
              <a:latin typeface="Bookman Old Style" panose="02050604050505020204" pitchFamily="18" charset="0"/>
            </a:endParaRPr>
          </a:p>
        </p:txBody>
      </p:sp>
      <p:pic>
        <p:nvPicPr>
          <p:cNvPr id="2050" name="Picture 2" descr="C:\Users\Helenp\AppData\Local\Microsoft\Windows\INetCache\IE\MCRVNZO1\sbGroup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761730" cy="175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2.gstatic.com/images?q=tbn:ANd9GcT64sEq-zF-PDnyKTNj7-IZOeIOYSvzngK5d-5Z9nEwBC9lfh0J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805" y="3717031"/>
            <a:ext cx="1944216" cy="211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6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elenp\AppData\Local\Microsoft\Windows\INetCache\Content.Outlook\US629C11\20150807_1108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92" y="1356382"/>
            <a:ext cx="7799856" cy="467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6674" y="5069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CONSUMER GROUP</a:t>
            </a:r>
            <a:endParaRPr lang="en-NZ" sz="4400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0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360" y="3356992"/>
            <a:ext cx="8229600" cy="998984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BASIC ASSURANCES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360" y="4365104"/>
            <a:ext cx="8291264" cy="2304256"/>
          </a:xfrm>
        </p:spPr>
        <p:txBody>
          <a:bodyPr/>
          <a:lstStyle/>
          <a:p>
            <a:r>
              <a:rPr lang="en-NZ" dirty="0" smtClean="0">
                <a:latin typeface="Bookman Old Style" panose="02050604050505020204" pitchFamily="18" charset="0"/>
              </a:rPr>
              <a:t>9 Factor Groups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Look at Policies, practices and systems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Participants are staff, People First reps and  H &amp; D Advocates </a:t>
            </a:r>
            <a:endParaRPr lang="en-NZ" dirty="0">
              <a:latin typeface="Bookman Old Style" panose="020506040505050202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4360" y="116632"/>
            <a:ext cx="52257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QUESTIONAIRES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3465" y="1024817"/>
            <a:ext cx="8064896" cy="2359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 smtClean="0">
                <a:latin typeface="Bookman Old Style" panose="02050604050505020204" pitchFamily="18" charset="0"/>
              </a:rPr>
              <a:t>One to One interviews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Takes an hour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Questions to see what the situation is, and done yearly</a:t>
            </a:r>
            <a:endParaRPr lang="en-NZ" dirty="0">
              <a:latin typeface="Bookman Old Style" panose="020506040505050202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63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1143000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FUTURE FOCUS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851104" cy="4637112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>
                <a:latin typeface="Bookman Old Style" panose="02050604050505020204" pitchFamily="18" charset="0"/>
              </a:rPr>
              <a:t>Specialist areas for each of the team</a:t>
            </a:r>
          </a:p>
          <a:p>
            <a:endParaRPr lang="en-NZ" sz="1200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Induction for people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 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Speaking up campaign</a:t>
            </a:r>
          </a:p>
          <a:p>
            <a:endParaRPr lang="en-NZ" sz="1200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Easier ways for people with communication challenges to feedback</a:t>
            </a:r>
          </a:p>
          <a:p>
            <a:endParaRPr lang="en-NZ" sz="1200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Awards for staff in support</a:t>
            </a:r>
          </a:p>
          <a:p>
            <a:endParaRPr lang="en-NZ" dirty="0">
              <a:latin typeface="Bookman Old Style" panose="02050604050505020204" pitchFamily="18" charset="0"/>
            </a:endParaRPr>
          </a:p>
        </p:txBody>
      </p:sp>
      <p:pic>
        <p:nvPicPr>
          <p:cNvPr id="6146" name="Picture 2" descr="C:\Users\helenm\AppData\Local\Microsoft\Windows\Temporary Internet Files\Content.IE5\D3BVADBS\accessible-icon-project-sara-hendren-brian-glenney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68"/>
          <a:stretch/>
        </p:blipFill>
        <p:spPr bwMode="auto">
          <a:xfrm>
            <a:off x="6054122" y="2348880"/>
            <a:ext cx="2617995" cy="179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4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en-NZ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QUESTIONS?</a:t>
            </a:r>
            <a:endParaRPr lang="en-NZ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170" name="Picture 2" descr="C:\Users\helenm\AppData\Local\Microsoft\Windows\Temporary Internet Files\Content.IE5\V8HEJNP5\questions-to-ask-yourself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12982"/>
            <a:ext cx="4939733" cy="321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92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09747"/>
            <a:ext cx="4032448" cy="115212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3568" y="1844824"/>
            <a:ext cx="7772400" cy="4536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60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ADVOCACY ASSESSMENTS</a:t>
            </a:r>
            <a:br>
              <a:rPr lang="en-NZ" sz="60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r>
              <a:rPr lang="en-NZ" sz="4000" b="1" i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Supporting the decision making process</a:t>
            </a:r>
            <a:endParaRPr lang="en-NZ" sz="60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97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6984776" cy="1143000"/>
          </a:xfrm>
        </p:spPr>
        <p:txBody>
          <a:bodyPr/>
          <a:lstStyle/>
          <a:p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WHY WAS IT SET UP?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04864"/>
            <a:ext cx="8229600" cy="4853136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>
                <a:latin typeface="Bookman Old Style" panose="02050604050505020204" pitchFamily="18" charset="0"/>
              </a:rPr>
              <a:t>To affect governance at Board level</a:t>
            </a:r>
            <a:endParaRPr lang="en-NZ" dirty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Came out of ‘Basic Assurances’.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To raise the voice of the people we support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Because we needed to know about concerns, complaints, compliments and opportunities to improve.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To have the people themselves help direct services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To support our efforts to provide people with great lives.</a:t>
            </a: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33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ADVOCACY ASSESSMENTS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1" y="1700808"/>
            <a:ext cx="3312368" cy="432048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NZ" sz="3600" dirty="0" smtClean="0">
                <a:latin typeface="Bookman Old Style" panose="02050604050505020204" pitchFamily="18" charset="0"/>
              </a:rPr>
              <a:t>Assessing an individuals ability to make decisions, what supports they required and what they know.</a:t>
            </a:r>
            <a:endParaRPr lang="en-NZ" sz="3600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Users\Helenp\AppData\Local\Microsoft\Windows\INetCache\IE\AAJ9U9HA\tumblr_lajlig2K821qdt7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210" y="2132856"/>
            <a:ext cx="368668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10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WHY?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244" y="1412776"/>
            <a:ext cx="5987008" cy="4781128"/>
          </a:xfrm>
        </p:spPr>
        <p:txBody>
          <a:bodyPr>
            <a:normAutofit lnSpcReduction="10000"/>
          </a:bodyPr>
          <a:lstStyle/>
          <a:p>
            <a:endParaRPr lang="en-NZ" sz="2800" dirty="0" smtClean="0">
              <a:latin typeface="Bookman Old Style" panose="02050604050505020204" pitchFamily="18" charset="0"/>
            </a:endParaRPr>
          </a:p>
          <a:p>
            <a:r>
              <a:rPr lang="en-NZ" sz="2800" dirty="0">
                <a:latin typeface="Bookman Old Style" panose="02050604050505020204" pitchFamily="18" charset="0"/>
              </a:rPr>
              <a:t>To find out what supports people need to advocate for </a:t>
            </a:r>
            <a:r>
              <a:rPr lang="en-NZ" sz="2800" dirty="0" smtClean="0">
                <a:latin typeface="Bookman Old Style" panose="02050604050505020204" pitchFamily="18" charset="0"/>
              </a:rPr>
              <a:t>themselves</a:t>
            </a:r>
            <a:endParaRPr lang="en-NZ" sz="2800" dirty="0">
              <a:latin typeface="Bookman Old Style" panose="02050604050505020204" pitchFamily="18" charset="0"/>
            </a:endParaRPr>
          </a:p>
          <a:p>
            <a:r>
              <a:rPr lang="en-NZ" sz="2800" dirty="0" smtClean="0">
                <a:latin typeface="Bookman Old Style" panose="02050604050505020204" pitchFamily="18" charset="0"/>
              </a:rPr>
              <a:t>To find out how many people need a Welfare Guardian</a:t>
            </a:r>
          </a:p>
          <a:p>
            <a:r>
              <a:rPr lang="en-NZ" sz="2800" dirty="0" smtClean="0">
                <a:latin typeface="Bookman Old Style" panose="02050604050505020204" pitchFamily="18" charset="0"/>
              </a:rPr>
              <a:t>To find out how many people have a Welfare Guardian and/or Property Manager</a:t>
            </a:r>
          </a:p>
          <a:p>
            <a:r>
              <a:rPr lang="en-NZ" sz="2800" dirty="0" smtClean="0">
                <a:latin typeface="Bookman Old Style" panose="02050604050505020204" pitchFamily="18" charset="0"/>
              </a:rPr>
              <a:t>To ensure Staff were aware of supports and actions required</a:t>
            </a:r>
            <a:endParaRPr lang="en-NZ" sz="2800" dirty="0">
              <a:latin typeface="Bookman Old Style" panose="02050604050505020204" pitchFamily="18" charset="0"/>
            </a:endParaRPr>
          </a:p>
        </p:txBody>
      </p:sp>
      <p:pic>
        <p:nvPicPr>
          <p:cNvPr id="2051" name="Picture 3" descr="C:\Users\Helenp\AppData\Local\Microsoft\Windows\INetCache\IE\FVGGOY6J\options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348880"/>
            <a:ext cx="2132856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03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WHAT DID WE ASK?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995120" cy="4969985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>
                <a:latin typeface="Bookman Old Style" panose="02050604050505020204" pitchFamily="18" charset="0"/>
              </a:rPr>
              <a:t>What supports people have around decision making.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Who is in their lives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What opportunities they accessed to speak up.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Their communication supports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What they know, </a:t>
            </a:r>
            <a:r>
              <a:rPr lang="en-NZ" dirty="0" err="1" smtClean="0">
                <a:latin typeface="Bookman Old Style" panose="02050604050505020204" pitchFamily="18" charset="0"/>
              </a:rPr>
              <a:t>eg</a:t>
            </a:r>
            <a:r>
              <a:rPr lang="en-NZ" dirty="0" smtClean="0">
                <a:latin typeface="Bookman Old Style" panose="02050604050505020204" pitchFamily="18" charset="0"/>
              </a:rPr>
              <a:t>: HDC, UN convention, People First, Spectrum Care.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Are they being listened to.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How to complain/feedback.</a:t>
            </a:r>
          </a:p>
          <a:p>
            <a:endParaRPr lang="en-NZ" dirty="0" smtClean="0">
              <a:latin typeface="Bookman Old Style" panose="02050604050505020204" pitchFamily="18" charset="0"/>
            </a:endParaRPr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4099" name="Picture 3" descr="C:\Users\Helenp\AppData\Local\Microsoft\Windows\INetCache\IE\FVGGOY6J\listening-feedback-communicatio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653136"/>
            <a:ext cx="2756482" cy="155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7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HOW?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lnSpcReduction="10000"/>
          </a:bodyPr>
          <a:lstStyle/>
          <a:p>
            <a:r>
              <a:rPr lang="en-NZ" dirty="0" smtClean="0">
                <a:latin typeface="Bookman Old Style" panose="02050604050505020204" pitchFamily="18" charset="0"/>
              </a:rPr>
              <a:t>Interviews with the person &amp; support if needed or requested.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Survey Monkey – Questionnaire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Easy read support questionnaire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Communication tool &amp; input from SLT’s</a:t>
            </a:r>
          </a:p>
          <a:p>
            <a:endParaRPr lang="en-NZ" dirty="0"/>
          </a:p>
        </p:txBody>
      </p:sp>
      <p:pic>
        <p:nvPicPr>
          <p:cNvPr id="3074" name="Picture 2" descr="C:\Users\Helenp\AppData\Local\Microsoft\Windows\INetCache\IE\W2IXT817\dreamstime_l_3291533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98" y="2492896"/>
            <a:ext cx="2471560" cy="247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66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COMMUNICATION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2891" y="1196752"/>
            <a:ext cx="74888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3200" dirty="0" smtClean="0">
                <a:latin typeface="Bookman Old Style" panose="02050604050505020204" pitchFamily="18" charset="0"/>
              </a:rPr>
              <a:t>Communication matrix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56390" y="183970"/>
            <a:ext cx="4599173" cy="792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314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Easy read resources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916832"/>
            <a:ext cx="6480720" cy="452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0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5399051"/>
              </p:ext>
            </p:extLst>
          </p:nvPr>
        </p:nvGraphicFramePr>
        <p:xfrm>
          <a:off x="2411760" y="1052736"/>
          <a:ext cx="3816424" cy="5467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Document" r:id="rId4" imgW="7823441" imgH="9122881" progId="Word.Document.12">
                  <p:embed/>
                </p:oleObj>
              </mc:Choice>
              <mc:Fallback>
                <p:oleObj name="Document" r:id="rId4" imgW="7823441" imgH="91228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11760" y="1052736"/>
                        <a:ext cx="3816424" cy="546792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5656" y="54868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SELF ADVOCACY FORM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33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0730371"/>
              </p:ext>
            </p:extLst>
          </p:nvPr>
        </p:nvGraphicFramePr>
        <p:xfrm>
          <a:off x="2699792" y="1124744"/>
          <a:ext cx="3759108" cy="5328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Document" r:id="rId4" imgW="6680576" imgH="9217411" progId="Word.Document.12">
                  <p:embed/>
                </p:oleObj>
              </mc:Choice>
              <mc:Fallback>
                <p:oleObj name="Document" r:id="rId4" imgW="6680576" imgH="92174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99792" y="1124744"/>
                        <a:ext cx="3759108" cy="5328592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67744" y="476672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WELFARE GUARDIAN REQUIRED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42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54868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WELFARE GUARDIAN IN PLACE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877896"/>
              </p:ext>
            </p:extLst>
          </p:nvPr>
        </p:nvGraphicFramePr>
        <p:xfrm>
          <a:off x="2843808" y="1124744"/>
          <a:ext cx="3600400" cy="5383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Document" r:id="rId4" imgW="5883239" imgH="8799076" progId="Word.Document.12">
                  <p:embed/>
                </p:oleObj>
              </mc:Choice>
              <mc:Fallback>
                <p:oleObj name="Document" r:id="rId4" imgW="5883239" imgH="87990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43808" y="1124744"/>
                        <a:ext cx="3600400" cy="538377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156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526" y="36401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PROPERTY MANAGER IN PLACE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234175"/>
              </p:ext>
            </p:extLst>
          </p:nvPr>
        </p:nvGraphicFramePr>
        <p:xfrm>
          <a:off x="2781661" y="836712"/>
          <a:ext cx="3796346" cy="5754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Document" r:id="rId4" imgW="5807320" imgH="8799076" progId="Word.Document.12">
                  <p:embed/>
                </p:oleObj>
              </mc:Choice>
              <mc:Fallback>
                <p:oleObj name="Document" r:id="rId4" imgW="5807320" imgH="87990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81661" y="836712"/>
                        <a:ext cx="3796346" cy="5754084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059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43000"/>
          </a:xfrm>
        </p:spPr>
        <p:txBody>
          <a:bodyPr>
            <a:normAutofit/>
          </a:bodyPr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THE TEAM.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328592"/>
          </a:xfrm>
        </p:spPr>
        <p:txBody>
          <a:bodyPr>
            <a:normAutofit lnSpcReduction="10000"/>
          </a:bodyPr>
          <a:lstStyle/>
          <a:p>
            <a:r>
              <a:rPr lang="en-NZ" dirty="0" smtClean="0">
                <a:latin typeface="Bookman Old Style" panose="02050604050505020204" pitchFamily="18" charset="0"/>
              </a:rPr>
              <a:t>Consists of 9 people who access the service (all parts of the service)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Paid role with a contract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4 hours a week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Basic Assurance groups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Consumer meetings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Interviews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Report to the Board &amp;  Quality &amp; Risk Committee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Training for new staff</a:t>
            </a: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13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What now?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925144"/>
          </a:xfrm>
        </p:spPr>
        <p:txBody>
          <a:bodyPr>
            <a:normAutofit fontScale="85000" lnSpcReduction="10000"/>
          </a:bodyPr>
          <a:lstStyle/>
          <a:p>
            <a:r>
              <a:rPr lang="en-NZ" dirty="0" smtClean="0">
                <a:latin typeface="Bookman Old Style" panose="02050604050505020204" pitchFamily="18" charset="0"/>
              </a:rPr>
              <a:t>Finding Welfare Guardians.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Monitoring Welfare Guardians.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Informing people on rights.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United Nations Convention embedded in practice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Make sure rights are upheld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Work on Property management issues</a:t>
            </a:r>
          </a:p>
          <a:p>
            <a:endParaRPr lang="en-NZ" dirty="0" smtClean="0"/>
          </a:p>
        </p:txBody>
      </p:sp>
      <p:pic>
        <p:nvPicPr>
          <p:cNvPr id="7170" name="Picture 2" descr="C:\Users\Helenp\AppData\Local\Microsoft\Windows\INetCache\IE\CGDOWOCZ\question-mark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04864"/>
            <a:ext cx="2557140" cy="25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98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elenm\AppData\Local\Microsoft\Windows\Temporary Internet Files\Content.IE5\V8HEJNP5\questions-to-ask-yourself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12982"/>
            <a:ext cx="4939733" cy="321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en-NZ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QUESTIONS?</a:t>
            </a:r>
            <a:endParaRPr lang="en-NZ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1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040" cy="1143000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HOW WE SET IT UP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Bookman Old Style" panose="02050604050505020204" pitchFamily="18" charset="0"/>
              </a:rPr>
              <a:t>4 people were chosen who then chose the other five.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Trained around Interviewing, being part of a team and meetings.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Coordinator employed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Run on two days, Mondays and Fridays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Bi-monthly get </a:t>
            </a:r>
            <a:r>
              <a:rPr lang="en-NZ" dirty="0" err="1" smtClean="0">
                <a:latin typeface="Bookman Old Style" panose="02050604050505020204" pitchFamily="18" charset="0"/>
              </a:rPr>
              <a:t>togethers</a:t>
            </a:r>
            <a:endParaRPr lang="en-NZ" dirty="0" smtClean="0">
              <a:latin typeface="Bookman Old Style" panose="02050604050505020204" pitchFamily="18" charset="0"/>
            </a:endParaRP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21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99993"/>
            <a:ext cx="7571184" cy="1143000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ISSUES ALONG THE WAY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4" y="1916832"/>
            <a:ext cx="8229600" cy="4525963"/>
          </a:xfrm>
        </p:spPr>
        <p:txBody>
          <a:bodyPr/>
          <a:lstStyle/>
          <a:p>
            <a:r>
              <a:rPr lang="en-NZ" dirty="0" smtClean="0">
                <a:latin typeface="Bookman Old Style" panose="02050604050505020204" pitchFamily="18" charset="0"/>
              </a:rPr>
              <a:t>Had to modify training and repeat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PTE’s (Partnership to Excellence)</a:t>
            </a:r>
          </a:p>
          <a:p>
            <a:r>
              <a:rPr lang="en-NZ" dirty="0" err="1" smtClean="0">
                <a:latin typeface="Bookman Old Style" panose="02050604050505020204" pitchFamily="18" charset="0"/>
              </a:rPr>
              <a:t>Disciplinaries</a:t>
            </a:r>
            <a:endParaRPr lang="en-NZ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Finding people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Staff and family  buy-in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Extra supports (</a:t>
            </a:r>
            <a:r>
              <a:rPr lang="en-NZ" dirty="0" err="1" smtClean="0">
                <a:latin typeface="Bookman Old Style" panose="02050604050505020204" pitchFamily="18" charset="0"/>
              </a:rPr>
              <a:t>eg</a:t>
            </a:r>
            <a:r>
              <a:rPr lang="en-NZ" dirty="0" smtClean="0">
                <a:latin typeface="Bookman Old Style" panose="02050604050505020204" pitchFamily="18" charset="0"/>
              </a:rPr>
              <a:t>: ramp, IT equip)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Tokenism by Organisation</a:t>
            </a:r>
          </a:p>
          <a:p>
            <a:endParaRPr lang="en-NZ" dirty="0">
              <a:latin typeface="Bookman Old Style" panose="0205060405050502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32656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7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872" y="188640"/>
            <a:ext cx="3754760" cy="1143000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THE TEAM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5" t="15300" r="15145"/>
          <a:stretch/>
        </p:blipFill>
        <p:spPr>
          <a:xfrm>
            <a:off x="1403648" y="1820772"/>
            <a:ext cx="6479410" cy="425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8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PROPERTY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709120"/>
          </a:xfrm>
        </p:spPr>
        <p:txBody>
          <a:bodyPr/>
          <a:lstStyle/>
          <a:p>
            <a:r>
              <a:rPr lang="en-NZ" dirty="0" smtClean="0">
                <a:latin typeface="Bookman Old Style" panose="02050604050505020204" pitchFamily="18" charset="0"/>
              </a:rPr>
              <a:t>Visit Houses</a:t>
            </a:r>
          </a:p>
          <a:p>
            <a:endParaRPr lang="en-NZ" sz="1800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Meet with HOC (Homes of Choice) staff</a:t>
            </a:r>
          </a:p>
          <a:p>
            <a:endParaRPr lang="en-NZ" sz="1800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Rental feedback form.</a:t>
            </a:r>
          </a:p>
          <a:p>
            <a:endParaRPr lang="en-NZ" sz="1800" dirty="0" smtClean="0">
              <a:latin typeface="Bookman Old Style" panose="02050604050505020204" pitchFamily="18" charset="0"/>
            </a:endParaRPr>
          </a:p>
          <a:p>
            <a:r>
              <a:rPr lang="en-NZ" dirty="0" smtClean="0">
                <a:latin typeface="Bookman Old Style" panose="02050604050505020204" pitchFamily="18" charset="0"/>
              </a:rPr>
              <a:t>Report to the HOC Board</a:t>
            </a:r>
          </a:p>
          <a:p>
            <a:endParaRPr lang="en-NZ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C:\Users\helenm\AppData\Local\Microsoft\Windows\Temporary Internet Files\Content.IE5\M5O5TJQD\website_cartoon_hous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72816"/>
            <a:ext cx="2664296" cy="196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88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elenp\AppData\Local\Microsoft\Windows\INetCache\Content.Outlook\US629C11\20150803_1218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218712" cy="4931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6888" cy="1143000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HOUSE VISITS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08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6888" cy="1143000"/>
          </a:xfrm>
        </p:spPr>
        <p:txBody>
          <a:bodyPr/>
          <a:lstStyle/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HOUSE VISITS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1900808"/>
          </a:xfrm>
        </p:spPr>
        <p:txBody>
          <a:bodyPr/>
          <a:lstStyle/>
          <a:p>
            <a:r>
              <a:rPr lang="en-NZ" dirty="0" smtClean="0">
                <a:latin typeface="Bookman Old Style" panose="02050604050505020204" pitchFamily="18" charset="0"/>
              </a:rPr>
              <a:t>Go to houses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Meet with People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Regional Representatives</a:t>
            </a:r>
          </a:p>
          <a:p>
            <a:endParaRPr lang="en-NZ" dirty="0" smtClean="0">
              <a:latin typeface="Bookman Old Style" panose="02050604050505020204" pitchFamily="18" charset="0"/>
            </a:endParaRPr>
          </a:p>
          <a:p>
            <a:endParaRPr lang="en-NZ" dirty="0" smtClean="0">
              <a:latin typeface="Bookman Old Style" panose="02050604050505020204" pitchFamily="18" charset="0"/>
            </a:endParaRPr>
          </a:p>
          <a:p>
            <a:endParaRPr lang="en-NZ" dirty="0">
              <a:latin typeface="Bookman Old Style" panose="020506040505050202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212976"/>
            <a:ext cx="47544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b="1" u="sng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REPORTING</a:t>
            </a:r>
            <a:endParaRPr lang="en-NZ" b="1" u="sng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4437112"/>
            <a:ext cx="8229600" cy="1900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dirty="0" smtClean="0">
                <a:latin typeface="Bookman Old Style" panose="02050604050505020204" pitchFamily="18" charset="0"/>
              </a:rPr>
              <a:t>Directly to the Board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Provide reports bi-monthly</a:t>
            </a:r>
          </a:p>
          <a:p>
            <a:r>
              <a:rPr lang="en-NZ" dirty="0" smtClean="0">
                <a:latin typeface="Bookman Old Style" panose="02050604050505020204" pitchFamily="18" charset="0"/>
              </a:rPr>
              <a:t>Quality and Risk Committee</a:t>
            </a:r>
          </a:p>
          <a:p>
            <a:endParaRPr lang="en-NZ" dirty="0" smtClean="0">
              <a:latin typeface="Bookman Old Style" panose="02050604050505020204" pitchFamily="18" charset="0"/>
            </a:endParaRPr>
          </a:p>
          <a:p>
            <a:endParaRPr lang="en-NZ" dirty="0" smtClean="0">
              <a:latin typeface="Bookman Old Style" panose="02050604050505020204" pitchFamily="18" charset="0"/>
            </a:endParaRPr>
          </a:p>
          <a:p>
            <a:endParaRPr lang="en-NZ" dirty="0">
              <a:latin typeface="Bookman Old Style" panose="02050604050505020204" pitchFamily="18" charset="0"/>
            </a:endParaRPr>
          </a:p>
        </p:txBody>
      </p:sp>
      <p:pic>
        <p:nvPicPr>
          <p:cNvPr id="2050" name="Picture 2" descr="C:\Users\helenm\AppData\Local\Microsoft\Windows\Temporary Internet Files\Content.IE5\M5O5TJQD\GG_ILLU_POSTER_MEET_NEW_PEOPLE_80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052736"/>
            <a:ext cx="1934348" cy="193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elenm\AppData\Local\Microsoft\Windows\Temporary Internet Files\Content.IE5\D3BVADBS\sbGroup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622" y="4077072"/>
            <a:ext cx="2393578" cy="1119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160240" cy="61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569</Words>
  <Application>Microsoft Office PowerPoint</Application>
  <PresentationFormat>On-screen Show (4:3)</PresentationFormat>
  <Paragraphs>137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Bookman Old Style</vt:lpstr>
      <vt:lpstr>Calibri</vt:lpstr>
      <vt:lpstr>Office Theme</vt:lpstr>
      <vt:lpstr>Document</vt:lpstr>
      <vt:lpstr>PARTICIPANT ADVISORY  TEAM Raising the voice of the people</vt:lpstr>
      <vt:lpstr>WHY WAS IT SET UP?</vt:lpstr>
      <vt:lpstr>THE TEAM.</vt:lpstr>
      <vt:lpstr>HOW WE SET IT UP</vt:lpstr>
      <vt:lpstr>ISSUES ALONG THE WAY</vt:lpstr>
      <vt:lpstr>THE TEAM</vt:lpstr>
      <vt:lpstr>PROPERTY</vt:lpstr>
      <vt:lpstr>HOUSE VISITS</vt:lpstr>
      <vt:lpstr>HOUSE VISITS</vt:lpstr>
      <vt:lpstr>INTERVIEWS</vt:lpstr>
      <vt:lpstr>PowerPoint Presentation</vt:lpstr>
      <vt:lpstr>COMPLAINTS</vt:lpstr>
      <vt:lpstr>PowerPoint Presentation</vt:lpstr>
      <vt:lpstr>CONSUMER GROUP</vt:lpstr>
      <vt:lpstr>PowerPoint Presentation</vt:lpstr>
      <vt:lpstr>BASIC ASSURANCES</vt:lpstr>
      <vt:lpstr>FUTURE FOCUS</vt:lpstr>
      <vt:lpstr>QUESTIONS?</vt:lpstr>
      <vt:lpstr>PowerPoint Presentation</vt:lpstr>
      <vt:lpstr>ADVOCACY ASSESSMENTS</vt:lpstr>
      <vt:lpstr>WHY?</vt:lpstr>
      <vt:lpstr>WHAT DID WE ASK?</vt:lpstr>
      <vt:lpstr>HOW?</vt:lpstr>
      <vt:lpstr>COMMUNICATION</vt:lpstr>
      <vt:lpstr>Easy read resources</vt:lpstr>
      <vt:lpstr>PowerPoint Presentation</vt:lpstr>
      <vt:lpstr>PowerPoint Presentation</vt:lpstr>
      <vt:lpstr>PowerPoint Presentation</vt:lpstr>
      <vt:lpstr>PowerPoint Presentation</vt:lpstr>
      <vt:lpstr>What now?</vt:lpstr>
      <vt:lpstr>QUESTIONS?</vt:lpstr>
    </vt:vector>
  </TitlesOfParts>
  <Company>Spectrum Care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PARTICIPANT ADVISORY  TEAM Raising the voice of the people</dc:title>
  <dc:creator>Helen Mulford</dc:creator>
  <cp:lastModifiedBy>Sue</cp:lastModifiedBy>
  <cp:revision>35</cp:revision>
  <cp:lastPrinted>2016-04-12T23:44:58Z</cp:lastPrinted>
  <dcterms:created xsi:type="dcterms:W3CDTF">2015-07-24T02:43:40Z</dcterms:created>
  <dcterms:modified xsi:type="dcterms:W3CDTF">2016-04-18T06:37:05Z</dcterms:modified>
</cp:coreProperties>
</file>