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01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2" r:id="rId4"/>
    <p:sldId id="290" r:id="rId5"/>
    <p:sldId id="291" r:id="rId6"/>
    <p:sldId id="288" r:id="rId7"/>
    <p:sldId id="289" r:id="rId8"/>
    <p:sldId id="293" r:id="rId9"/>
    <p:sldId id="294" r:id="rId10"/>
    <p:sldId id="295" r:id="rId11"/>
    <p:sldId id="296" r:id="rId12"/>
  </p:sldIdLst>
  <p:sldSz cx="9144000" cy="6858000" type="screen4x3"/>
  <p:notesSz cx="9872663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E440CD"/>
    <a:srgbClr val="166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521" autoAdjust="0"/>
    <p:restoredTop sz="58884" autoAdjust="0"/>
  </p:normalViewPr>
  <p:slideViewPr>
    <p:cSldViewPr>
      <p:cViewPr varScale="1">
        <p:scale>
          <a:sx n="68" d="100"/>
          <a:sy n="68" d="100"/>
        </p:scale>
        <p:origin x="28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20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9230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9" y="1"/>
            <a:ext cx="4279230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A8A84F3-648D-4CAC-B4DB-AF191E3912FD}" type="datetimeFigureOut">
              <a:rPr lang="en-US"/>
              <a:pPr>
                <a:defRPr/>
              </a:pPr>
              <a:t>5/23/2016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279230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9" y="6456324"/>
            <a:ext cx="4279230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7E31B6-3E62-4522-916C-9D1547412B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84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9230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1129" y="1"/>
            <a:ext cx="4279230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FD0074-17AB-4156-A46C-4807928790B7}" type="datetimeFigureOut">
              <a:rPr lang="en-US"/>
              <a:pPr>
                <a:defRPr/>
              </a:pPr>
              <a:t>5/23/2016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806" y="3228706"/>
            <a:ext cx="7899053" cy="3059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24"/>
            <a:ext cx="4279230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1129" y="6456324"/>
            <a:ext cx="4279230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8BBDA62-7F26-40AA-9F5B-AA6231D965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12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</a:t>
            </a:r>
            <a:r>
              <a:rPr lang="en-NZ" baseline="0" dirty="0" smtClean="0"/>
              <a:t> are Te Roopu Taurima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support people with an intellectual impairment and some of the people we support have a mental health condition as well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support people who live in residential settings – we have 56 homes around New Zealand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Some of the people we support live in their own homes in the community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Some of the people we support come in to our services for short 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997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want the people we support to have great lives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want them to be in</a:t>
            </a:r>
            <a:r>
              <a:rPr lang="en-NZ" baseline="0" dirty="0" smtClean="0"/>
              <a:t> control as much as possible of their own lives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need to make sure our support workers know how to support tangata to make their own choices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Learning for support workers needs to be fun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There are many ways to learn, E-Learning is one way, another way is to get hands on training with Complex Carers – there is </a:t>
            </a:r>
            <a:r>
              <a:rPr lang="en-NZ" baseline="0" smtClean="0"/>
              <a:t>information about </a:t>
            </a:r>
            <a:r>
              <a:rPr lang="en-NZ" baseline="0" dirty="0" smtClean="0"/>
              <a:t>their training here, pick up the information on your way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760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are a kaupapa Maori service – this is a photo of some of our elders who</a:t>
            </a:r>
            <a:r>
              <a:rPr lang="en-NZ" baseline="0" dirty="0" smtClean="0"/>
              <a:t> support us with Maori customs and language</a:t>
            </a:r>
            <a:endParaRPr lang="en-NZ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do things the Maori 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Its</a:t>
            </a:r>
            <a:r>
              <a:rPr lang="en-NZ" baseline="0" dirty="0" smtClean="0"/>
              <a:t> really important to us that people know where they come from, that they are close to their family and that they are respected and loved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like to sing, do kapa haka, speak Maori and to do fun things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All sorts of people are part of Te Roopu Taurima not just Maori people – we welcome everyone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11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It’s really important to us that the people we support have good lives and that they are safe and happy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</a:t>
            </a:r>
            <a:r>
              <a:rPr lang="en-NZ" baseline="0" dirty="0" smtClean="0"/>
              <a:t> want the people we support to choose how they live their lives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want people we support to make their own choices every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848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had an idea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Our support workers</a:t>
            </a:r>
            <a:r>
              <a:rPr lang="en-NZ" baseline="0" dirty="0" smtClean="0"/>
              <a:t> needed to understand how to support ‘tangata’ (the people we support) to make their own choices and decisions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Sometimes support workers make too many decisions for the people they support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Support workers sometimes don’t know how to help people to make their own choices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Sometimes support workers think they are the boss of the people they support – they are not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decided to train our support workers to learn how to support tangata to make their own choices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299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thought it would be a good idea to teach support</a:t>
            </a:r>
            <a:r>
              <a:rPr lang="en-NZ" baseline="0" dirty="0" smtClean="0"/>
              <a:t> workers all about Supported Decision Making using E-Learning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wanted the learning to be fun and for support workers to do the training at their own homes or at work on night shift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decided to but some tablets so our staff could learn on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118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Molly and</a:t>
            </a:r>
            <a:r>
              <a:rPr lang="en-NZ" baseline="0" dirty="0" smtClean="0"/>
              <a:t> Hemant are</a:t>
            </a:r>
            <a:r>
              <a:rPr lang="en-NZ" dirty="0" smtClean="0"/>
              <a:t> making the E-Learning programme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She is very good with computers and she understands all about teaching</a:t>
            </a:r>
            <a:r>
              <a:rPr lang="en-NZ" baseline="0" dirty="0" smtClean="0"/>
              <a:t> and learning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Molly got help from Aaron who knows all about the internet and getting free stuff we could use to make the E-Learning programme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Molly hasn’t finished all the work yet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6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There are so many choices to make everyday – what time will I get up, what will I wear, what will I eat, what will I do, who will I see,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Some choices are hard – how will I find a flat and flatmates, what study will I do, what pills will I take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Some of</a:t>
            </a:r>
            <a:r>
              <a:rPr lang="en-NZ" baseline="0" dirty="0" smtClean="0"/>
              <a:t> the people we support can’t speak and need help to communicate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Some of the people we support can talk but need help to get their thoughts put into words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found out that learning about Supported Decision Making would take more time than we thought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decided to make six E-Learning modules or parts all about the different parts of Supported Decision Making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Each module or part would be 10-15 minutes long – E-Learning works best in short bursts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3670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Our E-Learning for Supported Decision</a:t>
            </a:r>
            <a:r>
              <a:rPr lang="en-NZ" baseline="0" dirty="0" smtClean="0"/>
              <a:t> Making is in six modules or parts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Module 1 – explains what Supported Decision Making is and how it is different to Substituted Decision Making, Enduring Power of Attorney and Welfare Guardianship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Module 2 – explains the role and skills of a decision making supporter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Module 3 – covers the various communication styles and tools to assist supported decision making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Module 4 – provides a range of scenarios for using supported decision making, e.g. in a home day to day, at the doctors, in hospital, at court, in the community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Module 5 – covers the importance of working with whanau and those closest to the person wanting support to make decisions</a:t>
            </a:r>
          </a:p>
          <a:p>
            <a:pPr marL="171450" marR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NZ" baseline="0" dirty="0" smtClean="0"/>
              <a:t>Module 6 – provides a summary of key learning points across the modules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502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We thought it would be a good idea to work with Complex Carers on one of the modules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 smtClean="0"/>
              <a:t>Complex</a:t>
            </a:r>
            <a:r>
              <a:rPr lang="en-NZ" baseline="0" dirty="0" smtClean="0"/>
              <a:t> carers let us use a video they made all about helping non-verbal people to make their own choices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have used the video as part of our E-Learning module 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On the tablet we show parts of the video and then ask the learner (our support workers) some questions about the video clip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We want to see if the learner understands the information in the video clip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You are going to have try of the E-Learning to see how it works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baseline="0" dirty="0" smtClean="0"/>
              <a:t>Molly and Hemant are still working on the six modules but this will give you an idea of what we are working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BBDA62-7F26-40AA-9F5B-AA6231D965F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674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0185C-2336-44A5-BE0D-44C32CBE9CFB}" type="datetimeFigureOut">
              <a:rPr lang="en-US"/>
              <a:pPr>
                <a:defRPr/>
              </a:pPr>
              <a:t>5/23/2016</a:t>
            </a:fld>
            <a:endParaRPr lang="en-US" dirty="0"/>
          </a:p>
        </p:txBody>
      </p:sp>
      <p:pic>
        <p:nvPicPr>
          <p:cNvPr id="25" name="Picture 24" descr="Branding slide 2011.jpg"/>
          <p:cNvPicPr>
            <a:picLocks noChangeAspect="1"/>
          </p:cNvPicPr>
          <p:nvPr userDrawn="1"/>
        </p:nvPicPr>
        <p:blipFill>
          <a:blip r:embed="rId2" cstate="print"/>
          <a:srcRect t="32011" b="10370"/>
          <a:stretch>
            <a:fillRect/>
          </a:stretch>
        </p:blipFill>
        <p:spPr bwMode="auto">
          <a:xfrm>
            <a:off x="0" y="0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\\trtwpdex1\Home\Mereanah\2013\Org Info\Updated Tohu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764704"/>
            <a:ext cx="3096344" cy="1846942"/>
          </a:xfrm>
          <a:prstGeom prst="rect">
            <a:avLst/>
          </a:prstGeom>
          <a:noFill/>
        </p:spPr>
      </p:pic>
      <p:pic>
        <p:nvPicPr>
          <p:cNvPr id="27" name="Picture 26" descr="Branding slide 2011.jpg"/>
          <p:cNvPicPr>
            <a:picLocks noChangeAspect="1"/>
          </p:cNvPicPr>
          <p:nvPr userDrawn="1"/>
        </p:nvPicPr>
        <p:blipFill>
          <a:blip r:embed="rId2" cstate="print"/>
          <a:srcRect t="32011" b="10370"/>
          <a:stretch>
            <a:fillRect/>
          </a:stretch>
        </p:blipFill>
        <p:spPr bwMode="auto">
          <a:xfrm>
            <a:off x="0" y="6101944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form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  <p:pic>
        <p:nvPicPr>
          <p:cNvPr id="7" name="Picture 6" descr="Branding slide 2011.jpg"/>
          <p:cNvPicPr>
            <a:picLocks noChangeAspect="1"/>
          </p:cNvPicPr>
          <p:nvPr userDrawn="1"/>
        </p:nvPicPr>
        <p:blipFill>
          <a:blip r:embed="rId2" cstate="print"/>
          <a:srcRect t="32011" b="10370"/>
          <a:stretch>
            <a:fillRect/>
          </a:stretch>
        </p:blipFill>
        <p:spPr bwMode="auto">
          <a:xfrm>
            <a:off x="0" y="6101944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D6A0A-4BA6-4DFF-A7D5-890E0C18B944}" type="datetimeFigureOut">
              <a:rPr lang="en-NZ" smtClean="0"/>
              <a:pPr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F69CDF-3A78-4D29-8E9F-2583FE57E89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3A2324-DEAF-49F4-84BF-6137693A9AE7}" type="datetimeFigureOut">
              <a:rPr lang="en-NZ" smtClean="0"/>
              <a:t>23/05/2016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0F5CB4-BE0F-4C3E-A066-3775C12519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Straight Connector 12"/>
          <p:cNvSpPr>
            <a:spLocks noChangeShapeType="1"/>
          </p:cNvSpPr>
          <p:nvPr userDrawn="1"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 userDrawn="1"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 userDrawn="1"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 userDrawn="1"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 userDrawn="1"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Oval 21"/>
          <p:cNvSpPr/>
          <p:nvPr userDrawn="1"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Oval 22"/>
          <p:cNvSpPr/>
          <p:nvPr userDrawn="1"/>
        </p:nvSpPr>
        <p:spPr>
          <a:xfrm>
            <a:off x="1905000" y="4495800"/>
            <a:ext cx="365125" cy="3651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6600000" scaled="0"/>
          </a:gradFill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Date Placeholder 27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0185C-2336-44A5-BE0D-44C32CBE9CFB}" type="datetimeFigureOut">
              <a:rPr lang="en-US"/>
              <a:pPr>
                <a:defRPr/>
              </a:pPr>
              <a:t>5/23/2016</a:t>
            </a:fld>
            <a:endParaRPr lang="en-US" dirty="0"/>
          </a:p>
        </p:txBody>
      </p:sp>
      <p:pic>
        <p:nvPicPr>
          <p:cNvPr id="25" name="Picture 24" descr="Branding slide 2011.jpg"/>
          <p:cNvPicPr>
            <a:picLocks noChangeAspect="1"/>
          </p:cNvPicPr>
          <p:nvPr userDrawn="1"/>
        </p:nvPicPr>
        <p:blipFill>
          <a:blip r:embed="rId14" cstate="print"/>
          <a:srcRect t="32011" b="10370"/>
          <a:stretch>
            <a:fillRect/>
          </a:stretch>
        </p:blipFill>
        <p:spPr bwMode="auto">
          <a:xfrm>
            <a:off x="0" y="0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\\trtwpdex1\Home\Mereanah\2013\Org Info\Updated Tohu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47656" y="764704"/>
            <a:ext cx="3096344" cy="1846942"/>
          </a:xfrm>
          <a:prstGeom prst="rect">
            <a:avLst/>
          </a:prstGeom>
          <a:noFill/>
        </p:spPr>
      </p:pic>
      <p:pic>
        <p:nvPicPr>
          <p:cNvPr id="27" name="Picture 26" descr="Branding slide 2011.jpg"/>
          <p:cNvPicPr>
            <a:picLocks noChangeAspect="1"/>
          </p:cNvPicPr>
          <p:nvPr userDrawn="1"/>
        </p:nvPicPr>
        <p:blipFill>
          <a:blip r:embed="rId14" cstate="print"/>
          <a:srcRect t="32011" b="10370"/>
          <a:stretch>
            <a:fillRect/>
          </a:stretch>
        </p:blipFill>
        <p:spPr bwMode="auto">
          <a:xfrm>
            <a:off x="0" y="6101944"/>
            <a:ext cx="9144000" cy="75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908720"/>
            <a:chOff x="0" y="0"/>
            <a:chExt cx="9144000" cy="908720"/>
          </a:xfrm>
        </p:grpSpPr>
        <p:pic>
          <p:nvPicPr>
            <p:cNvPr id="9" name="Picture 8" descr="Branding slide 2011.jpg"/>
            <p:cNvPicPr>
              <a:picLocks noChangeAspect="1"/>
            </p:cNvPicPr>
            <p:nvPr userDrawn="1"/>
          </p:nvPicPr>
          <p:blipFill>
            <a:blip r:embed="rId13" cstate="print"/>
            <a:srcRect t="32011" b="10370"/>
            <a:stretch>
              <a:fillRect/>
            </a:stretch>
          </p:blipFill>
          <p:spPr bwMode="auto">
            <a:xfrm>
              <a:off x="0" y="0"/>
              <a:ext cx="7740352" cy="908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http://trt/Administration/New%20Tohu%20Reworkd%202013.jpg"/>
            <p:cNvPicPr/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668344" y="0"/>
              <a:ext cx="1475656" cy="908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012160" y="2204864"/>
            <a:ext cx="28447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N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February 2016</a:t>
            </a:r>
            <a:endParaRPr lang="en-US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26" y="0"/>
            <a:ext cx="915002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181149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48692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8626" y="0"/>
            <a:ext cx="9152626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-1142"/>
            <a:ext cx="482453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9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light bul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3367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08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ge result for computer tablet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computer tablet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Image result for tablet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http://www.itrelease.com/wp-content/uploads/2013/06/benefits-of-buying-a-tabl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" y="0"/>
            <a:ext cx="914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73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80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making choice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6235752" cy="644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8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number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3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complex carers logo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Image result for complex carers logo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0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1195</TotalTime>
  <Words>912</Words>
  <Application>Microsoft Office PowerPoint</Application>
  <PresentationFormat>On-screen Show (4:3)</PresentationFormat>
  <Paragraphs>63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Revera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valeriem</dc:creator>
  <cp:lastModifiedBy>ADL</cp:lastModifiedBy>
  <cp:revision>148</cp:revision>
  <cp:lastPrinted>2016-04-18T04:57:56Z</cp:lastPrinted>
  <dcterms:created xsi:type="dcterms:W3CDTF">2011-10-03T22:42:50Z</dcterms:created>
  <dcterms:modified xsi:type="dcterms:W3CDTF">2016-05-23T04:43:01Z</dcterms:modified>
</cp:coreProperties>
</file>