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handoutMasterIdLst>
    <p:handoutMasterId r:id="rId27"/>
  </p:handoutMasterIdLst>
  <p:sldIdLst>
    <p:sldId id="256" r:id="rId5"/>
    <p:sldId id="260" r:id="rId6"/>
    <p:sldId id="280" r:id="rId7"/>
    <p:sldId id="259" r:id="rId8"/>
    <p:sldId id="261" r:id="rId9"/>
    <p:sldId id="262" r:id="rId10"/>
    <p:sldId id="263" r:id="rId11"/>
    <p:sldId id="281" r:id="rId12"/>
    <p:sldId id="265" r:id="rId13"/>
    <p:sldId id="279" r:id="rId14"/>
    <p:sldId id="266" r:id="rId15"/>
    <p:sldId id="269" r:id="rId16"/>
    <p:sldId id="267" r:id="rId17"/>
    <p:sldId id="271" r:id="rId18"/>
    <p:sldId id="275" r:id="rId19"/>
    <p:sldId id="274" r:id="rId20"/>
    <p:sldId id="276" r:id="rId21"/>
    <p:sldId id="277" r:id="rId22"/>
    <p:sldId id="283" r:id="rId23"/>
    <p:sldId id="282" r:id="rId24"/>
    <p:sldId id="278" r:id="rId25"/>
    <p:sldId id="272" r:id="rId26"/>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496" autoAdjust="0"/>
    <p:restoredTop sz="94660"/>
  </p:normalViewPr>
  <p:slideViewPr>
    <p:cSldViewPr snapToGrid="0">
      <p:cViewPr varScale="1">
        <p:scale>
          <a:sx n="108" d="100"/>
          <a:sy n="108" d="100"/>
        </p:scale>
        <p:origin x="108"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sz="quarter" idx="1"/>
          </p:nvPr>
        </p:nvSpPr>
        <p:spPr>
          <a:xfrm>
            <a:off x="3855838" y="0"/>
            <a:ext cx="2949787" cy="498693"/>
          </a:xfrm>
          <a:prstGeom prst="rect">
            <a:avLst/>
          </a:prstGeom>
        </p:spPr>
        <p:txBody>
          <a:bodyPr vert="horz" lIns="91440" tIns="45720" rIns="91440" bIns="45720" rtlCol="0"/>
          <a:lstStyle>
            <a:lvl1pPr algn="r">
              <a:defRPr sz="1200"/>
            </a:lvl1pPr>
          </a:lstStyle>
          <a:p>
            <a:fld id="{746EEBA7-99C0-46A8-B74A-0302B366CFD5}" type="datetimeFigureOut">
              <a:rPr lang="en-NZ" smtClean="0"/>
              <a:t>15/04/2016</a:t>
            </a:fld>
            <a:endParaRPr lang="en-NZ"/>
          </a:p>
        </p:txBody>
      </p:sp>
      <p:sp>
        <p:nvSpPr>
          <p:cNvPr id="4" name="Footer Placeholder 3"/>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lang="en-NZ"/>
          </a:p>
        </p:txBody>
      </p:sp>
      <p:sp>
        <p:nvSpPr>
          <p:cNvPr id="5" name="Slide Number Placeholder 4"/>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FE6443E9-4B86-4ABC-B42E-3B9CF9DD04D7}" type="slidenum">
              <a:rPr lang="en-NZ" smtClean="0"/>
              <a:t>‹#›</a:t>
            </a:fld>
            <a:endParaRPr lang="en-NZ"/>
          </a:p>
        </p:txBody>
      </p:sp>
    </p:spTree>
    <p:extLst>
      <p:ext uri="{BB962C8B-B14F-4D97-AF65-F5344CB8AC3E}">
        <p14:creationId xmlns:p14="http://schemas.microsoft.com/office/powerpoint/2010/main" val="14810990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D6F9F56-05E9-417C-B6C0-8B55BF0B22DE}"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7FF92F-1817-41A0-81FC-8E7E1A822554}" type="slidenum">
              <a:rPr lang="en-US" smtClean="0"/>
              <a:t>‹#›</a:t>
            </a:fld>
            <a:endParaRPr lang="en-US"/>
          </a:p>
        </p:txBody>
      </p:sp>
    </p:spTree>
    <p:extLst>
      <p:ext uri="{BB962C8B-B14F-4D97-AF65-F5344CB8AC3E}">
        <p14:creationId xmlns:p14="http://schemas.microsoft.com/office/powerpoint/2010/main" val="2172181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D6F9F56-05E9-417C-B6C0-8B55BF0B22DE}"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7FF92F-1817-41A0-81FC-8E7E1A822554}" type="slidenum">
              <a:rPr lang="en-US" smtClean="0"/>
              <a:t>‹#›</a:t>
            </a:fld>
            <a:endParaRPr lang="en-US"/>
          </a:p>
        </p:txBody>
      </p:sp>
    </p:spTree>
    <p:extLst>
      <p:ext uri="{BB962C8B-B14F-4D97-AF65-F5344CB8AC3E}">
        <p14:creationId xmlns:p14="http://schemas.microsoft.com/office/powerpoint/2010/main" val="2482735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D6F9F56-05E9-417C-B6C0-8B55BF0B22DE}"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7FF92F-1817-41A0-81FC-8E7E1A822554}" type="slidenum">
              <a:rPr lang="en-US" smtClean="0"/>
              <a:t>‹#›</a:t>
            </a:fld>
            <a:endParaRPr lang="en-US"/>
          </a:p>
        </p:txBody>
      </p:sp>
    </p:spTree>
    <p:extLst>
      <p:ext uri="{BB962C8B-B14F-4D97-AF65-F5344CB8AC3E}">
        <p14:creationId xmlns:p14="http://schemas.microsoft.com/office/powerpoint/2010/main" val="481053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D6F9F56-05E9-417C-B6C0-8B55BF0B22DE}"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7FF92F-1817-41A0-81FC-8E7E1A822554}" type="slidenum">
              <a:rPr lang="en-US" smtClean="0"/>
              <a:t>‹#›</a:t>
            </a:fld>
            <a:endParaRPr lang="en-US"/>
          </a:p>
        </p:txBody>
      </p:sp>
    </p:spTree>
    <p:extLst>
      <p:ext uri="{BB962C8B-B14F-4D97-AF65-F5344CB8AC3E}">
        <p14:creationId xmlns:p14="http://schemas.microsoft.com/office/powerpoint/2010/main" val="4068315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6F9F56-05E9-417C-B6C0-8B55BF0B22DE}"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7FF92F-1817-41A0-81FC-8E7E1A822554}" type="slidenum">
              <a:rPr lang="en-US" smtClean="0"/>
              <a:t>‹#›</a:t>
            </a:fld>
            <a:endParaRPr lang="en-US"/>
          </a:p>
        </p:txBody>
      </p:sp>
    </p:spTree>
    <p:extLst>
      <p:ext uri="{BB962C8B-B14F-4D97-AF65-F5344CB8AC3E}">
        <p14:creationId xmlns:p14="http://schemas.microsoft.com/office/powerpoint/2010/main" val="4026767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D6F9F56-05E9-417C-B6C0-8B55BF0B22DE}"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7FF92F-1817-41A0-81FC-8E7E1A822554}" type="slidenum">
              <a:rPr lang="en-US" smtClean="0"/>
              <a:t>‹#›</a:t>
            </a:fld>
            <a:endParaRPr lang="en-US"/>
          </a:p>
        </p:txBody>
      </p:sp>
    </p:spTree>
    <p:extLst>
      <p:ext uri="{BB962C8B-B14F-4D97-AF65-F5344CB8AC3E}">
        <p14:creationId xmlns:p14="http://schemas.microsoft.com/office/powerpoint/2010/main" val="2076551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D6F9F56-05E9-417C-B6C0-8B55BF0B22DE}" type="datetimeFigureOut">
              <a:rPr lang="en-US" smtClean="0"/>
              <a:t>4/15/2016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7FF92F-1817-41A0-81FC-8E7E1A822554}" type="slidenum">
              <a:rPr lang="en-US" smtClean="0"/>
              <a:t>‹#›</a:t>
            </a:fld>
            <a:endParaRPr lang="en-US"/>
          </a:p>
        </p:txBody>
      </p:sp>
    </p:spTree>
    <p:extLst>
      <p:ext uri="{BB962C8B-B14F-4D97-AF65-F5344CB8AC3E}">
        <p14:creationId xmlns:p14="http://schemas.microsoft.com/office/powerpoint/2010/main" val="3309515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D6F9F56-05E9-417C-B6C0-8B55BF0B22DE}" type="datetimeFigureOut">
              <a:rPr lang="en-US" smtClean="0"/>
              <a:t>4/15/2016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7FF92F-1817-41A0-81FC-8E7E1A822554}" type="slidenum">
              <a:rPr lang="en-US" smtClean="0"/>
              <a:t>‹#›</a:t>
            </a:fld>
            <a:endParaRPr lang="en-US"/>
          </a:p>
        </p:txBody>
      </p:sp>
    </p:spTree>
    <p:extLst>
      <p:ext uri="{BB962C8B-B14F-4D97-AF65-F5344CB8AC3E}">
        <p14:creationId xmlns:p14="http://schemas.microsoft.com/office/powerpoint/2010/main" val="1589365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6F9F56-05E9-417C-B6C0-8B55BF0B22DE}" type="datetimeFigureOut">
              <a:rPr lang="en-US" smtClean="0"/>
              <a:t>4/15/2016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7FF92F-1817-41A0-81FC-8E7E1A822554}" type="slidenum">
              <a:rPr lang="en-US" smtClean="0"/>
              <a:t>‹#›</a:t>
            </a:fld>
            <a:endParaRPr lang="en-US"/>
          </a:p>
        </p:txBody>
      </p:sp>
    </p:spTree>
    <p:extLst>
      <p:ext uri="{BB962C8B-B14F-4D97-AF65-F5344CB8AC3E}">
        <p14:creationId xmlns:p14="http://schemas.microsoft.com/office/powerpoint/2010/main" val="2374637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6F9F56-05E9-417C-B6C0-8B55BF0B22DE}"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7FF92F-1817-41A0-81FC-8E7E1A822554}" type="slidenum">
              <a:rPr lang="en-US" smtClean="0"/>
              <a:t>‹#›</a:t>
            </a:fld>
            <a:endParaRPr lang="en-US"/>
          </a:p>
        </p:txBody>
      </p:sp>
    </p:spTree>
    <p:extLst>
      <p:ext uri="{BB962C8B-B14F-4D97-AF65-F5344CB8AC3E}">
        <p14:creationId xmlns:p14="http://schemas.microsoft.com/office/powerpoint/2010/main" val="1087671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6F9F56-05E9-417C-B6C0-8B55BF0B22DE}"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7FF92F-1817-41A0-81FC-8E7E1A822554}" type="slidenum">
              <a:rPr lang="en-US" smtClean="0"/>
              <a:t>‹#›</a:t>
            </a:fld>
            <a:endParaRPr lang="en-US"/>
          </a:p>
        </p:txBody>
      </p:sp>
    </p:spTree>
    <p:extLst>
      <p:ext uri="{BB962C8B-B14F-4D97-AF65-F5344CB8AC3E}">
        <p14:creationId xmlns:p14="http://schemas.microsoft.com/office/powerpoint/2010/main" val="1407243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6F9F56-05E9-417C-B6C0-8B55BF0B22DE}" type="datetimeFigureOut">
              <a:rPr lang="en-US" smtClean="0"/>
              <a:t>4/15/2016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7FF92F-1817-41A0-81FC-8E7E1A822554}" type="slidenum">
              <a:rPr lang="en-US" smtClean="0"/>
              <a:t>‹#›</a:t>
            </a:fld>
            <a:endParaRPr lang="en-US"/>
          </a:p>
        </p:txBody>
      </p:sp>
    </p:spTree>
    <p:extLst>
      <p:ext uri="{BB962C8B-B14F-4D97-AF65-F5344CB8AC3E}">
        <p14:creationId xmlns:p14="http://schemas.microsoft.com/office/powerpoint/2010/main" val="360769209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png"/><Relationship Id="rId5" Type="http://schemas.openxmlformats.org/officeDocument/2006/relationships/hyperlink" Target="https://www.youtube.com/user/tagatapasifika1"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1"/>
          <p:cNvSpPr>
            <a:spLocks noGrp="1"/>
          </p:cNvSpPr>
          <p:nvPr>
            <p:ph type="ctrTitle"/>
          </p:nvPr>
        </p:nvSpPr>
        <p:spPr>
          <a:xfrm>
            <a:off x="395556" y="5029201"/>
            <a:ext cx="5581038" cy="939013"/>
          </a:xfrm>
        </p:spPr>
        <p:txBody>
          <a:bodyPr/>
          <a:lstStyle/>
          <a:p>
            <a:pPr algn="r"/>
            <a:r>
              <a:rPr lang="en-US" dirty="0" smtClean="0">
                <a:solidFill>
                  <a:schemeClr val="bg1"/>
                </a:solidFill>
                <a:effectLst>
                  <a:outerShdw blurRad="38100" dist="38100" dir="2700000" algn="tl">
                    <a:srgbClr val="000000">
                      <a:alpha val="43137"/>
                    </a:srgbClr>
                  </a:outerShdw>
                </a:effectLst>
                <a:latin typeface="Tw Cen MT" panose="020B0602020104020603" pitchFamily="34" charset="0"/>
              </a:rPr>
              <a:t>VAKA</a:t>
            </a:r>
            <a:r>
              <a:rPr lang="en-US" dirty="0" smtClean="0">
                <a:solidFill>
                  <a:schemeClr val="bg1"/>
                </a:solidFill>
                <a:latin typeface="Tw Cen MT" panose="020B0602020104020603" pitchFamily="34" charset="0"/>
              </a:rPr>
              <a:t> </a:t>
            </a:r>
            <a:r>
              <a:rPr lang="en-US" dirty="0" smtClean="0">
                <a:solidFill>
                  <a:schemeClr val="bg1"/>
                </a:solidFill>
                <a:effectLst>
                  <a:outerShdw blurRad="38100" dist="38100" dir="2700000" algn="tl">
                    <a:srgbClr val="000000">
                      <a:alpha val="43137"/>
                    </a:srgbClr>
                  </a:outerShdw>
                </a:effectLst>
                <a:latin typeface="Tw Cen MT" panose="020B0602020104020603" pitchFamily="34" charset="0"/>
              </a:rPr>
              <a:t>TAUTUA</a:t>
            </a:r>
            <a:endParaRPr lang="en-US" dirty="0">
              <a:solidFill>
                <a:schemeClr val="bg1"/>
              </a:solidFill>
              <a:effectLst>
                <a:outerShdw blurRad="38100" dist="38100" dir="2700000" algn="tl">
                  <a:srgbClr val="000000">
                    <a:alpha val="43137"/>
                  </a:srgbClr>
                </a:outerShdw>
              </a:effectLst>
              <a:latin typeface="Tw Cen MT" panose="020B0602020104020603" pitchFamily="34" charset="0"/>
            </a:endParaRPr>
          </a:p>
        </p:txBody>
      </p:sp>
      <p:sp>
        <p:nvSpPr>
          <p:cNvPr id="6" name="Subtitle 2"/>
          <p:cNvSpPr>
            <a:spLocks noGrp="1"/>
          </p:cNvSpPr>
          <p:nvPr>
            <p:ph type="subTitle" idx="1"/>
          </p:nvPr>
        </p:nvSpPr>
        <p:spPr>
          <a:xfrm>
            <a:off x="7220934" y="5344999"/>
            <a:ext cx="4607997" cy="1139691"/>
          </a:xfrm>
        </p:spPr>
        <p:txBody>
          <a:bodyPr>
            <a:noAutofit/>
          </a:bodyPr>
          <a:lstStyle/>
          <a:p>
            <a:r>
              <a:rPr lang="en-US" dirty="0" smtClean="0">
                <a:solidFill>
                  <a:schemeClr val="tx2">
                    <a:lumMod val="75000"/>
                  </a:schemeClr>
                </a:solidFill>
                <a:effectLst>
                  <a:outerShdw blurRad="38100" dist="38100" dir="2700000" algn="tl">
                    <a:srgbClr val="000000">
                      <a:alpha val="43137"/>
                    </a:srgbClr>
                  </a:outerShdw>
                </a:effectLst>
                <a:latin typeface="Tw Cen MT" panose="020B0602020104020603" pitchFamily="34" charset="0"/>
              </a:rPr>
              <a:t>COMMUNITY HEALTH SERVICES</a:t>
            </a:r>
          </a:p>
        </p:txBody>
      </p:sp>
    </p:spTree>
    <p:extLst>
      <p:ext uri="{BB962C8B-B14F-4D97-AF65-F5344CB8AC3E}">
        <p14:creationId xmlns:p14="http://schemas.microsoft.com/office/powerpoint/2010/main" val="12403810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 y="0"/>
            <a:ext cx="12188954" cy="6858000"/>
          </a:xfrm>
          <a:prstGeom prst="rect">
            <a:avLst/>
          </a:prstGeom>
        </p:spPr>
      </p:pic>
      <p:sp>
        <p:nvSpPr>
          <p:cNvPr id="4" name="Rectangle 3"/>
          <p:cNvSpPr/>
          <p:nvPr/>
        </p:nvSpPr>
        <p:spPr>
          <a:xfrm>
            <a:off x="838200" y="918383"/>
            <a:ext cx="6006483" cy="646331"/>
          </a:xfrm>
          <a:prstGeom prst="rect">
            <a:avLst/>
          </a:prstGeom>
        </p:spPr>
        <p:txBody>
          <a:bodyPr wrap="square">
            <a:spAutoFit/>
          </a:bodyPr>
          <a:lstStyle/>
          <a:p>
            <a:r>
              <a:rPr lang="en-US" sz="3600" dirty="0" smtClean="0">
                <a:solidFill>
                  <a:schemeClr val="bg1"/>
                </a:solidFill>
                <a:effectLst>
                  <a:outerShdw blurRad="38100" dist="38100" dir="2700000" algn="tl">
                    <a:srgbClr val="000000">
                      <a:alpha val="43137"/>
                    </a:srgbClr>
                  </a:outerShdw>
                </a:effectLst>
                <a:latin typeface="Tw Cen MT" panose="020B0602020104020603" pitchFamily="34" charset="0"/>
              </a:rPr>
              <a:t>FINANCIAL LITERACY COACHES</a:t>
            </a:r>
            <a:endParaRPr lang="en-NZ" sz="3600" dirty="0"/>
          </a:p>
        </p:txBody>
      </p:sp>
    </p:spTree>
    <p:extLst>
      <p:ext uri="{BB962C8B-B14F-4D97-AF65-F5344CB8AC3E}">
        <p14:creationId xmlns:p14="http://schemas.microsoft.com/office/powerpoint/2010/main" val="40447054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6" y="0"/>
            <a:ext cx="12192000" cy="6858000"/>
          </a:xfrm>
          <a:prstGeom prst="rect">
            <a:avLst/>
          </a:prstGeom>
        </p:spPr>
      </p:pic>
      <p:sp>
        <p:nvSpPr>
          <p:cNvPr id="2" name="Title 1"/>
          <p:cNvSpPr>
            <a:spLocks noGrp="1"/>
          </p:cNvSpPr>
          <p:nvPr>
            <p:ph type="title"/>
          </p:nvPr>
        </p:nvSpPr>
        <p:spPr>
          <a:xfrm>
            <a:off x="461319" y="1010763"/>
            <a:ext cx="6672649" cy="521475"/>
          </a:xfrm>
        </p:spPr>
        <p:txBody>
          <a:bodyPr>
            <a:noAutofit/>
          </a:bodyPr>
          <a:lstStyle/>
          <a:p>
            <a:pPr algn="ctr" fontAlgn="t"/>
            <a:r>
              <a:rPr lang="en-US" sz="3600" dirty="0" smtClean="0">
                <a:solidFill>
                  <a:schemeClr val="bg1"/>
                </a:solidFill>
                <a:effectLst>
                  <a:outerShdw blurRad="38100" dist="38100" dir="2700000" algn="tl">
                    <a:srgbClr val="000000">
                      <a:alpha val="43137"/>
                    </a:srgbClr>
                  </a:outerShdw>
                </a:effectLst>
                <a:latin typeface="Tw Cen MT" panose="020B0602020104020603" pitchFamily="34" charset="0"/>
              </a:rPr>
              <a:t>IMPACT WITH PACIFIC FAMILIES</a:t>
            </a:r>
            <a:endParaRPr lang="en-US" sz="3200" dirty="0">
              <a:solidFill>
                <a:schemeClr val="bg1"/>
              </a:solidFill>
              <a:effectLst>
                <a:outerShdw blurRad="38100" dist="38100" dir="2700000" algn="tl">
                  <a:srgbClr val="000000">
                    <a:alpha val="43137"/>
                  </a:srgbClr>
                </a:outerShdw>
              </a:effectLst>
              <a:latin typeface="Tw Cen MT" panose="020B0602020104020603" pitchFamily="34" charset="0"/>
            </a:endParaRPr>
          </a:p>
        </p:txBody>
      </p:sp>
      <p:sp>
        <p:nvSpPr>
          <p:cNvPr id="8" name="TextBox 7"/>
          <p:cNvSpPr txBox="1"/>
          <p:nvPr/>
        </p:nvSpPr>
        <p:spPr>
          <a:xfrm>
            <a:off x="683740" y="1779373"/>
            <a:ext cx="10791568" cy="5293757"/>
          </a:xfrm>
          <a:prstGeom prst="rect">
            <a:avLst/>
          </a:prstGeom>
          <a:noFill/>
        </p:spPr>
        <p:txBody>
          <a:bodyPr wrap="square" rtlCol="0">
            <a:spAutoFit/>
          </a:bodyPr>
          <a:lstStyle/>
          <a:p>
            <a:r>
              <a:rPr lang="en-NZ" sz="2000" dirty="0">
                <a:latin typeface="Franklin Gothic Book" panose="020B0503020102020204" pitchFamily="34" charset="0"/>
              </a:rPr>
              <a:t> </a:t>
            </a:r>
          </a:p>
          <a:p>
            <a:r>
              <a:rPr lang="en-NZ" sz="3200" dirty="0" smtClean="0">
                <a:solidFill>
                  <a:srgbClr val="002060"/>
                </a:solidFill>
                <a:latin typeface="Franklin Gothic Book" panose="020B0503020102020204" pitchFamily="34" charset="0"/>
              </a:rPr>
              <a:t>FINANCIAL FREEDOM AND SELF-SUSTAINABILITY</a:t>
            </a:r>
            <a:endParaRPr lang="en-US" sz="3200" dirty="0" smtClean="0">
              <a:solidFill>
                <a:srgbClr val="002060"/>
              </a:solidFill>
              <a:latin typeface="Franklin Gothic Book" panose="020B0503020102020204" pitchFamily="34" charset="0"/>
            </a:endParaRPr>
          </a:p>
          <a:p>
            <a:pPr marL="457200" indent="-457200">
              <a:buFont typeface="Wingdings" panose="05000000000000000000" pitchFamily="2" charset="2"/>
              <a:buChar char="§"/>
            </a:pPr>
            <a:endParaRPr lang="en-NZ" sz="2200" dirty="0">
              <a:solidFill>
                <a:schemeClr val="tx2"/>
              </a:solidFill>
              <a:latin typeface="Franklin Gothic Book" panose="020B0503020102020204" pitchFamily="34" charset="0"/>
            </a:endParaRPr>
          </a:p>
          <a:p>
            <a:pPr marL="457200" lvl="0" indent="-457200">
              <a:buFont typeface="Arial" panose="020B0604020202020204" pitchFamily="34" charset="0"/>
              <a:buChar char="•"/>
            </a:pPr>
            <a:r>
              <a:rPr lang="en-NZ" sz="2800" b="1" dirty="0">
                <a:solidFill>
                  <a:schemeClr val="accent1">
                    <a:lumMod val="75000"/>
                  </a:schemeClr>
                </a:solidFill>
                <a:latin typeface="Franklin Gothic Book" panose="020B0503020102020204" pitchFamily="34" charset="0"/>
              </a:rPr>
              <a:t>Housing Stability</a:t>
            </a:r>
          </a:p>
          <a:p>
            <a:pPr marL="457200" lvl="0" indent="-457200">
              <a:buFont typeface="Arial" panose="020B0604020202020204" pitchFamily="34" charset="0"/>
              <a:buChar char="•"/>
            </a:pPr>
            <a:endParaRPr lang="en-NZ" sz="2800" b="1" dirty="0">
              <a:solidFill>
                <a:schemeClr val="accent1">
                  <a:lumMod val="75000"/>
                </a:schemeClr>
              </a:solidFill>
              <a:latin typeface="Franklin Gothic Book" panose="020B0503020102020204" pitchFamily="34" charset="0"/>
            </a:endParaRPr>
          </a:p>
          <a:p>
            <a:pPr marL="457200" lvl="0" indent="-457200">
              <a:buFont typeface="Arial" panose="020B0604020202020204" pitchFamily="34" charset="0"/>
              <a:buChar char="•"/>
            </a:pPr>
            <a:r>
              <a:rPr lang="en-NZ" sz="2800" b="1" dirty="0" smtClean="0">
                <a:solidFill>
                  <a:schemeClr val="accent1">
                    <a:lumMod val="75000"/>
                  </a:schemeClr>
                </a:solidFill>
                <a:latin typeface="Franklin Gothic Book" panose="020B0503020102020204" pitchFamily="34" charset="0"/>
              </a:rPr>
              <a:t>Less </a:t>
            </a:r>
            <a:r>
              <a:rPr lang="en-NZ" sz="2800" b="1" dirty="0">
                <a:solidFill>
                  <a:schemeClr val="accent1">
                    <a:lumMod val="75000"/>
                  </a:schemeClr>
                </a:solidFill>
                <a:latin typeface="Franklin Gothic Book" panose="020B0503020102020204" pitchFamily="34" charset="0"/>
              </a:rPr>
              <a:t>Debt</a:t>
            </a:r>
          </a:p>
          <a:p>
            <a:pPr marL="457200" lvl="0" indent="-457200">
              <a:buFont typeface="Arial" panose="020B0604020202020204" pitchFamily="34" charset="0"/>
              <a:buChar char="•"/>
            </a:pPr>
            <a:endParaRPr lang="en-NZ" sz="2800" b="1" dirty="0" smtClean="0">
              <a:solidFill>
                <a:schemeClr val="accent1">
                  <a:lumMod val="75000"/>
                </a:schemeClr>
              </a:solidFill>
              <a:latin typeface="Franklin Gothic Book" panose="020B0503020102020204" pitchFamily="34" charset="0"/>
            </a:endParaRPr>
          </a:p>
          <a:p>
            <a:pPr marL="457200" lvl="0" indent="-457200">
              <a:buFont typeface="Arial" panose="020B0604020202020204" pitchFamily="34" charset="0"/>
              <a:buChar char="•"/>
            </a:pPr>
            <a:r>
              <a:rPr lang="en-NZ" sz="2800" b="1" dirty="0" smtClean="0">
                <a:solidFill>
                  <a:schemeClr val="accent1">
                    <a:lumMod val="75000"/>
                  </a:schemeClr>
                </a:solidFill>
                <a:latin typeface="Franklin Gothic Book" panose="020B0503020102020204" pitchFamily="34" charset="0"/>
              </a:rPr>
              <a:t>Increased Savings</a:t>
            </a:r>
          </a:p>
          <a:p>
            <a:pPr marL="457200" lvl="0" indent="-457200">
              <a:buFont typeface="Arial" panose="020B0604020202020204" pitchFamily="34" charset="0"/>
              <a:buChar char="•"/>
            </a:pPr>
            <a:endParaRPr lang="en-US" sz="2800" b="1" dirty="0">
              <a:solidFill>
                <a:schemeClr val="accent1">
                  <a:lumMod val="75000"/>
                </a:schemeClr>
              </a:solidFill>
              <a:latin typeface="Franklin Gothic Book" panose="020B0503020102020204" pitchFamily="34" charset="0"/>
            </a:endParaRPr>
          </a:p>
          <a:p>
            <a:pPr marL="457200" lvl="0" indent="-457200">
              <a:buFont typeface="Arial" panose="020B0604020202020204" pitchFamily="34" charset="0"/>
              <a:buChar char="•"/>
            </a:pPr>
            <a:r>
              <a:rPr lang="en-US" sz="2800" b="1" dirty="0" smtClean="0">
                <a:solidFill>
                  <a:schemeClr val="accent1">
                    <a:lumMod val="75000"/>
                  </a:schemeClr>
                </a:solidFill>
                <a:latin typeface="Franklin Gothic Book" panose="020B0503020102020204" pitchFamily="34" charset="0"/>
              </a:rPr>
              <a:t>Accessing entitlements &amp; increased earnings</a:t>
            </a:r>
            <a:endParaRPr lang="en-NZ" sz="2800" b="1" dirty="0">
              <a:solidFill>
                <a:schemeClr val="accent1">
                  <a:lumMod val="75000"/>
                </a:schemeClr>
              </a:solidFill>
              <a:latin typeface="Franklin Gothic Book" panose="020B0503020102020204" pitchFamily="34" charset="0"/>
            </a:endParaRPr>
          </a:p>
          <a:p>
            <a:pPr lvl="0"/>
            <a:endParaRPr lang="en-NZ" sz="2800" b="1" i="1" dirty="0">
              <a:latin typeface="Franklin Gothic Book" panose="020B0503020102020204" pitchFamily="34" charset="0"/>
            </a:endParaRPr>
          </a:p>
          <a:p>
            <a:pPr lvl="0"/>
            <a:endParaRPr lang="en-NZ" sz="2000" dirty="0">
              <a:latin typeface="Franklin Gothic Book" panose="020B0503020102020204" pitchFamily="34" charset="0"/>
            </a:endParaRPr>
          </a:p>
          <a:p>
            <a:endParaRPr lang="en-NZ" sz="2000" dirty="0">
              <a:solidFill>
                <a:schemeClr val="bg2">
                  <a:lumMod val="25000"/>
                </a:schemeClr>
              </a:solidFill>
              <a:latin typeface="Franklin Gothic Book" panose="020B0503020102020204" pitchFamily="34" charset="0"/>
            </a:endParaRPr>
          </a:p>
        </p:txBody>
      </p:sp>
    </p:spTree>
    <p:extLst>
      <p:ext uri="{BB962C8B-B14F-4D97-AF65-F5344CB8AC3E}">
        <p14:creationId xmlns:p14="http://schemas.microsoft.com/office/powerpoint/2010/main" val="32970022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6" y="0"/>
            <a:ext cx="12192000" cy="6858000"/>
          </a:xfrm>
          <a:prstGeom prst="rect">
            <a:avLst/>
          </a:prstGeom>
        </p:spPr>
      </p:pic>
      <p:sp>
        <p:nvSpPr>
          <p:cNvPr id="2" name="Title 1"/>
          <p:cNvSpPr>
            <a:spLocks noGrp="1"/>
          </p:cNvSpPr>
          <p:nvPr>
            <p:ph type="title"/>
          </p:nvPr>
        </p:nvSpPr>
        <p:spPr>
          <a:xfrm>
            <a:off x="461319" y="1010763"/>
            <a:ext cx="6672649" cy="521475"/>
          </a:xfrm>
        </p:spPr>
        <p:txBody>
          <a:bodyPr>
            <a:noAutofit/>
          </a:bodyPr>
          <a:lstStyle/>
          <a:p>
            <a:pPr algn="ctr" fontAlgn="t"/>
            <a:r>
              <a:rPr lang="en-US" sz="3600" dirty="0" smtClean="0">
                <a:solidFill>
                  <a:schemeClr val="bg1"/>
                </a:solidFill>
                <a:effectLst>
                  <a:outerShdw blurRad="38100" dist="38100" dir="2700000" algn="tl">
                    <a:srgbClr val="000000">
                      <a:alpha val="43137"/>
                    </a:srgbClr>
                  </a:outerShdw>
                </a:effectLst>
                <a:latin typeface="Tw Cen MT" panose="020B0602020104020603" pitchFamily="34" charset="0"/>
              </a:rPr>
              <a:t>HEALTH – LIVING LONGER </a:t>
            </a:r>
            <a:br>
              <a:rPr lang="en-US" sz="3600" dirty="0" smtClean="0">
                <a:solidFill>
                  <a:schemeClr val="bg1"/>
                </a:solidFill>
                <a:effectLst>
                  <a:outerShdw blurRad="38100" dist="38100" dir="2700000" algn="tl">
                    <a:srgbClr val="000000">
                      <a:alpha val="43137"/>
                    </a:srgbClr>
                  </a:outerShdw>
                </a:effectLst>
                <a:latin typeface="Tw Cen MT" panose="020B0602020104020603" pitchFamily="34" charset="0"/>
              </a:rPr>
            </a:br>
            <a:r>
              <a:rPr lang="en-US" sz="3600" dirty="0" smtClean="0">
                <a:solidFill>
                  <a:schemeClr val="bg1"/>
                </a:solidFill>
                <a:effectLst>
                  <a:outerShdw blurRad="38100" dist="38100" dir="2700000" algn="tl">
                    <a:srgbClr val="000000">
                      <a:alpha val="43137"/>
                    </a:srgbClr>
                  </a:outerShdw>
                </a:effectLst>
                <a:latin typeface="Tw Cen MT" panose="020B0602020104020603" pitchFamily="34" charset="0"/>
              </a:rPr>
              <a:t>AND LIVING BETTER</a:t>
            </a:r>
            <a:endParaRPr lang="en-US" sz="3200" dirty="0">
              <a:solidFill>
                <a:schemeClr val="bg1"/>
              </a:solidFill>
              <a:effectLst>
                <a:outerShdw blurRad="38100" dist="38100" dir="2700000" algn="tl">
                  <a:srgbClr val="000000">
                    <a:alpha val="43137"/>
                  </a:srgbClr>
                </a:outerShdw>
              </a:effectLst>
              <a:latin typeface="Tw Cen MT" panose="020B0602020104020603" pitchFamily="34" charset="0"/>
            </a:endParaRPr>
          </a:p>
        </p:txBody>
      </p:sp>
      <p:sp>
        <p:nvSpPr>
          <p:cNvPr id="8" name="TextBox 7"/>
          <p:cNvSpPr txBox="1"/>
          <p:nvPr/>
        </p:nvSpPr>
        <p:spPr>
          <a:xfrm>
            <a:off x="683740" y="1779373"/>
            <a:ext cx="10791568" cy="4862870"/>
          </a:xfrm>
          <a:prstGeom prst="rect">
            <a:avLst/>
          </a:prstGeom>
          <a:noFill/>
        </p:spPr>
        <p:txBody>
          <a:bodyPr wrap="square" rtlCol="0">
            <a:spAutoFit/>
          </a:bodyPr>
          <a:lstStyle/>
          <a:p>
            <a:pPr lvl="0"/>
            <a:endParaRPr lang="en-NZ" sz="2000" b="1" dirty="0" smtClean="0">
              <a:solidFill>
                <a:schemeClr val="accent1">
                  <a:lumMod val="75000"/>
                </a:schemeClr>
              </a:solidFill>
              <a:latin typeface="Franklin Gothic Book" panose="020B0503020102020204" pitchFamily="34" charset="0"/>
            </a:endParaRPr>
          </a:p>
          <a:p>
            <a:endParaRPr lang="en-NZ" sz="2200" b="1" dirty="0" smtClean="0">
              <a:solidFill>
                <a:schemeClr val="tx2"/>
              </a:solidFill>
              <a:latin typeface="Franklin Gothic Book" panose="020B0503020102020204" pitchFamily="34" charset="0"/>
            </a:endParaRPr>
          </a:p>
          <a:p>
            <a:pPr marL="457200" indent="-457200">
              <a:buFont typeface="Arial" panose="020B0604020202020204" pitchFamily="34" charset="0"/>
              <a:buChar char="•"/>
            </a:pPr>
            <a:r>
              <a:rPr lang="en-NZ" sz="2800" b="1" dirty="0" smtClean="0">
                <a:solidFill>
                  <a:schemeClr val="accent1">
                    <a:lumMod val="75000"/>
                  </a:schemeClr>
                </a:solidFill>
                <a:latin typeface="Franklin Gothic Book" panose="020B0503020102020204" pitchFamily="34" charset="0"/>
              </a:rPr>
              <a:t>Healthier </a:t>
            </a:r>
            <a:r>
              <a:rPr lang="en-NZ" sz="2800" b="1" dirty="0">
                <a:solidFill>
                  <a:schemeClr val="accent1">
                    <a:lumMod val="75000"/>
                  </a:schemeClr>
                </a:solidFill>
                <a:latin typeface="Franklin Gothic Book" panose="020B0503020102020204" pitchFamily="34" charset="0"/>
              </a:rPr>
              <a:t>l</a:t>
            </a:r>
            <a:r>
              <a:rPr lang="en-NZ" sz="2800" b="1" dirty="0" smtClean="0">
                <a:solidFill>
                  <a:schemeClr val="accent1">
                    <a:lumMod val="75000"/>
                  </a:schemeClr>
                </a:solidFill>
                <a:latin typeface="Franklin Gothic Book" panose="020B0503020102020204" pitchFamily="34" charset="0"/>
              </a:rPr>
              <a:t>ifestyle through nutrition </a:t>
            </a:r>
          </a:p>
          <a:p>
            <a:pPr marL="457200" indent="-457200">
              <a:buFont typeface="Arial" panose="020B0604020202020204" pitchFamily="34" charset="0"/>
              <a:buChar char="•"/>
            </a:pPr>
            <a:endParaRPr lang="en-NZ" sz="2800" b="1" dirty="0">
              <a:solidFill>
                <a:schemeClr val="accent1">
                  <a:lumMod val="75000"/>
                </a:schemeClr>
              </a:solidFill>
              <a:latin typeface="Franklin Gothic Book" panose="020B0503020102020204" pitchFamily="34" charset="0"/>
            </a:endParaRPr>
          </a:p>
          <a:p>
            <a:pPr marL="457200" indent="-457200">
              <a:buFont typeface="Arial" panose="020B0604020202020204" pitchFamily="34" charset="0"/>
              <a:buChar char="•"/>
            </a:pPr>
            <a:r>
              <a:rPr lang="en-NZ" sz="2800" b="1" dirty="0" smtClean="0">
                <a:solidFill>
                  <a:schemeClr val="accent1">
                    <a:lumMod val="75000"/>
                  </a:schemeClr>
                </a:solidFill>
                <a:latin typeface="Franklin Gothic Book" panose="020B0503020102020204" pitchFamily="34" charset="0"/>
              </a:rPr>
              <a:t>Smokefree </a:t>
            </a:r>
          </a:p>
          <a:p>
            <a:pPr marL="457200" indent="-457200">
              <a:buFont typeface="Arial" panose="020B0604020202020204" pitchFamily="34" charset="0"/>
              <a:buChar char="•"/>
            </a:pPr>
            <a:endParaRPr lang="en-NZ" sz="2800" b="1" dirty="0">
              <a:solidFill>
                <a:schemeClr val="accent1">
                  <a:lumMod val="75000"/>
                </a:schemeClr>
              </a:solidFill>
              <a:latin typeface="Franklin Gothic Book" panose="020B0503020102020204" pitchFamily="34" charset="0"/>
            </a:endParaRPr>
          </a:p>
          <a:p>
            <a:pPr marL="457200" indent="-457200">
              <a:buFont typeface="Arial" panose="020B0604020202020204" pitchFamily="34" charset="0"/>
              <a:buChar char="•"/>
            </a:pPr>
            <a:r>
              <a:rPr lang="en-NZ" sz="2800" b="1" dirty="0" smtClean="0">
                <a:solidFill>
                  <a:schemeClr val="accent1">
                    <a:lumMod val="75000"/>
                  </a:schemeClr>
                </a:solidFill>
                <a:latin typeface="Franklin Gothic Book" panose="020B0503020102020204" pitchFamily="34" charset="0"/>
              </a:rPr>
              <a:t>Improved </a:t>
            </a:r>
            <a:r>
              <a:rPr lang="en-NZ" sz="2800" b="1" dirty="0">
                <a:solidFill>
                  <a:schemeClr val="accent1">
                    <a:lumMod val="75000"/>
                  </a:schemeClr>
                </a:solidFill>
                <a:latin typeface="Franklin Gothic Book" panose="020B0503020102020204" pitchFamily="34" charset="0"/>
              </a:rPr>
              <a:t>w</a:t>
            </a:r>
            <a:r>
              <a:rPr lang="en-NZ" sz="2800" b="1" dirty="0" smtClean="0">
                <a:solidFill>
                  <a:schemeClr val="accent1">
                    <a:lumMod val="75000"/>
                  </a:schemeClr>
                </a:solidFill>
                <a:latin typeface="Franklin Gothic Book" panose="020B0503020102020204" pitchFamily="34" charset="0"/>
              </a:rPr>
              <a:t>ellbeing – by doing this together – children and extended family</a:t>
            </a:r>
          </a:p>
          <a:p>
            <a:pPr marL="457200" indent="-457200">
              <a:buFont typeface="Arial" panose="020B0604020202020204" pitchFamily="34" charset="0"/>
              <a:buChar char="•"/>
            </a:pPr>
            <a:endParaRPr lang="en-NZ" sz="2800" b="1" dirty="0" smtClean="0">
              <a:solidFill>
                <a:schemeClr val="accent1">
                  <a:lumMod val="75000"/>
                </a:schemeClr>
              </a:solidFill>
              <a:latin typeface="Franklin Gothic Book" panose="020B0503020102020204" pitchFamily="34" charset="0"/>
            </a:endParaRPr>
          </a:p>
          <a:p>
            <a:pPr marL="457200" indent="-457200">
              <a:buFont typeface="Arial" panose="020B0604020202020204" pitchFamily="34" charset="0"/>
              <a:buChar char="•"/>
            </a:pPr>
            <a:r>
              <a:rPr lang="en-NZ" sz="2800" b="1" dirty="0" smtClean="0">
                <a:solidFill>
                  <a:schemeClr val="accent1">
                    <a:lumMod val="75000"/>
                  </a:schemeClr>
                </a:solidFill>
                <a:latin typeface="Franklin Gothic Book" panose="020B0503020102020204" pitchFamily="34" charset="0"/>
              </a:rPr>
              <a:t>Improved </a:t>
            </a:r>
            <a:r>
              <a:rPr lang="en-NZ" sz="2800" b="1" dirty="0">
                <a:solidFill>
                  <a:schemeClr val="accent1">
                    <a:lumMod val="75000"/>
                  </a:schemeClr>
                </a:solidFill>
                <a:latin typeface="Franklin Gothic Book" panose="020B0503020102020204" pitchFamily="34" charset="0"/>
              </a:rPr>
              <a:t>Support to Family Member </a:t>
            </a:r>
            <a:r>
              <a:rPr lang="en-NZ" sz="2800" b="1" dirty="0" smtClean="0">
                <a:solidFill>
                  <a:schemeClr val="accent1">
                    <a:lumMod val="75000"/>
                  </a:schemeClr>
                </a:solidFill>
                <a:latin typeface="Franklin Gothic Book" panose="020B0503020102020204" pitchFamily="34" charset="0"/>
              </a:rPr>
              <a:t>with the </a:t>
            </a:r>
            <a:r>
              <a:rPr lang="en-NZ" sz="2800" b="1" dirty="0">
                <a:solidFill>
                  <a:schemeClr val="accent1">
                    <a:lumMod val="75000"/>
                  </a:schemeClr>
                </a:solidFill>
                <a:latin typeface="Franklin Gothic Book" panose="020B0503020102020204" pitchFamily="34" charset="0"/>
              </a:rPr>
              <a:t>Disability</a:t>
            </a:r>
            <a:r>
              <a:rPr lang="en-NZ" sz="2400" b="1" dirty="0">
                <a:solidFill>
                  <a:schemeClr val="accent1">
                    <a:lumMod val="75000"/>
                  </a:schemeClr>
                </a:solidFill>
                <a:latin typeface="Franklin Gothic Book" panose="020B0503020102020204" pitchFamily="34" charset="0"/>
              </a:rPr>
              <a:t> </a:t>
            </a:r>
            <a:endParaRPr lang="en-NZ" sz="2400" b="1" i="1" dirty="0">
              <a:solidFill>
                <a:schemeClr val="accent1">
                  <a:lumMod val="75000"/>
                </a:schemeClr>
              </a:solidFill>
              <a:latin typeface="Franklin Gothic Book" panose="020B0503020102020204" pitchFamily="34" charset="0"/>
            </a:endParaRPr>
          </a:p>
          <a:p>
            <a:pPr lvl="0"/>
            <a:endParaRPr lang="en-NZ" sz="2400" b="1" dirty="0">
              <a:solidFill>
                <a:schemeClr val="accent1">
                  <a:lumMod val="75000"/>
                </a:schemeClr>
              </a:solidFill>
              <a:latin typeface="Franklin Gothic Book" panose="020B0503020102020204" pitchFamily="34" charset="0"/>
            </a:endParaRPr>
          </a:p>
          <a:p>
            <a:endParaRPr lang="en-NZ" sz="2000" b="1" dirty="0">
              <a:solidFill>
                <a:schemeClr val="accent1">
                  <a:lumMod val="75000"/>
                </a:schemeClr>
              </a:solidFill>
              <a:latin typeface="Franklin Gothic Book" panose="020B0503020102020204" pitchFamily="34" charset="0"/>
            </a:endParaRPr>
          </a:p>
        </p:txBody>
      </p:sp>
    </p:spTree>
    <p:extLst>
      <p:ext uri="{BB962C8B-B14F-4D97-AF65-F5344CB8AC3E}">
        <p14:creationId xmlns:p14="http://schemas.microsoft.com/office/powerpoint/2010/main" val="24696757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0"/>
            <a:ext cx="12192000" cy="6858000"/>
          </a:xfrm>
          <a:prstGeom prst="rect">
            <a:avLst/>
          </a:prstGeom>
        </p:spPr>
      </p:pic>
      <p:sp>
        <p:nvSpPr>
          <p:cNvPr id="2" name="Title 1"/>
          <p:cNvSpPr>
            <a:spLocks noGrp="1"/>
          </p:cNvSpPr>
          <p:nvPr>
            <p:ph type="title"/>
          </p:nvPr>
        </p:nvSpPr>
        <p:spPr>
          <a:xfrm>
            <a:off x="461319" y="1010763"/>
            <a:ext cx="6672649" cy="521475"/>
          </a:xfrm>
        </p:spPr>
        <p:txBody>
          <a:bodyPr>
            <a:noAutofit/>
          </a:bodyPr>
          <a:lstStyle/>
          <a:p>
            <a:pPr algn="ctr" fontAlgn="t"/>
            <a:r>
              <a:rPr lang="en-US" sz="3200" dirty="0" smtClean="0">
                <a:solidFill>
                  <a:schemeClr val="bg1"/>
                </a:solidFill>
                <a:effectLst>
                  <a:outerShdw blurRad="38100" dist="38100" dir="2700000" algn="tl">
                    <a:srgbClr val="000000">
                      <a:alpha val="43137"/>
                    </a:srgbClr>
                  </a:outerShdw>
                </a:effectLst>
                <a:latin typeface="Tw Cen MT" panose="020B0602020104020603" pitchFamily="34" charset="0"/>
              </a:rPr>
              <a:t>EDUCATION – LONG LIFE LEARNING</a:t>
            </a:r>
            <a:endParaRPr lang="en-US" sz="2800" dirty="0">
              <a:solidFill>
                <a:schemeClr val="bg1"/>
              </a:solidFill>
              <a:effectLst>
                <a:outerShdw blurRad="38100" dist="38100" dir="2700000" algn="tl">
                  <a:srgbClr val="000000">
                    <a:alpha val="43137"/>
                  </a:srgbClr>
                </a:outerShdw>
              </a:effectLst>
              <a:latin typeface="Tw Cen MT" panose="020B0602020104020603" pitchFamily="34" charset="0"/>
            </a:endParaRPr>
          </a:p>
        </p:txBody>
      </p:sp>
      <p:sp>
        <p:nvSpPr>
          <p:cNvPr id="8" name="TextBox 7"/>
          <p:cNvSpPr txBox="1"/>
          <p:nvPr/>
        </p:nvSpPr>
        <p:spPr>
          <a:xfrm>
            <a:off x="683740" y="1779373"/>
            <a:ext cx="10791568" cy="400110"/>
          </a:xfrm>
          <a:prstGeom prst="rect">
            <a:avLst/>
          </a:prstGeom>
          <a:noFill/>
        </p:spPr>
        <p:txBody>
          <a:bodyPr wrap="square" rtlCol="0">
            <a:spAutoFit/>
          </a:bodyPr>
          <a:lstStyle/>
          <a:p>
            <a:r>
              <a:rPr lang="en-NZ" sz="2000" dirty="0">
                <a:latin typeface="Franklin Gothic Book" panose="020B0503020102020204" pitchFamily="34" charset="0"/>
              </a:rPr>
              <a:t> </a:t>
            </a:r>
          </a:p>
        </p:txBody>
      </p:sp>
      <p:sp>
        <p:nvSpPr>
          <p:cNvPr id="6" name="Rectangle 5"/>
          <p:cNvSpPr/>
          <p:nvPr/>
        </p:nvSpPr>
        <p:spPr>
          <a:xfrm>
            <a:off x="683740" y="2244060"/>
            <a:ext cx="10791568" cy="2246769"/>
          </a:xfrm>
          <a:prstGeom prst="rect">
            <a:avLst/>
          </a:prstGeom>
        </p:spPr>
        <p:txBody>
          <a:bodyPr wrap="square">
            <a:spAutoFit/>
          </a:bodyPr>
          <a:lstStyle/>
          <a:p>
            <a:pPr lvl="0"/>
            <a:endParaRPr lang="en-NZ" sz="2800" b="1" dirty="0">
              <a:solidFill>
                <a:schemeClr val="accent1">
                  <a:lumMod val="75000"/>
                </a:schemeClr>
              </a:solidFill>
              <a:latin typeface="Franklin Gothic Book" panose="020B0503020102020204" pitchFamily="34" charset="0"/>
            </a:endParaRPr>
          </a:p>
          <a:p>
            <a:r>
              <a:rPr lang="en-NZ" sz="2800" b="1" dirty="0" smtClean="0">
                <a:solidFill>
                  <a:schemeClr val="accent1">
                    <a:lumMod val="75000"/>
                  </a:schemeClr>
                </a:solidFill>
                <a:latin typeface="Franklin Gothic Book" panose="020B0503020102020204" pitchFamily="34" charset="0"/>
              </a:rPr>
              <a:t> </a:t>
            </a:r>
          </a:p>
          <a:p>
            <a:r>
              <a:rPr lang="en-NZ" sz="2800" b="1" dirty="0" smtClean="0">
                <a:solidFill>
                  <a:schemeClr val="accent1">
                    <a:lumMod val="75000"/>
                  </a:schemeClr>
                </a:solidFill>
                <a:latin typeface="Franklin Gothic Book" panose="020B0503020102020204" pitchFamily="34" charset="0"/>
              </a:rPr>
              <a:t> </a:t>
            </a:r>
            <a:endParaRPr lang="en-NZ" sz="2800" b="1" i="1" dirty="0">
              <a:solidFill>
                <a:schemeClr val="accent1">
                  <a:lumMod val="75000"/>
                </a:schemeClr>
              </a:solidFill>
              <a:latin typeface="Franklin Gothic Book" panose="020B0503020102020204" pitchFamily="34" charset="0"/>
            </a:endParaRPr>
          </a:p>
          <a:p>
            <a:pPr lvl="0"/>
            <a:endParaRPr lang="en-NZ" sz="2800" b="1" dirty="0">
              <a:solidFill>
                <a:schemeClr val="accent1">
                  <a:lumMod val="75000"/>
                </a:schemeClr>
              </a:solidFill>
              <a:latin typeface="Franklin Gothic Book" panose="020B0503020102020204" pitchFamily="34" charset="0"/>
            </a:endParaRPr>
          </a:p>
          <a:p>
            <a:endParaRPr lang="en-NZ" sz="2800" b="1" dirty="0">
              <a:solidFill>
                <a:schemeClr val="accent1">
                  <a:lumMod val="75000"/>
                </a:schemeClr>
              </a:solidFill>
              <a:latin typeface="Franklin Gothic Book" panose="020B0503020102020204" pitchFamily="34" charset="0"/>
            </a:endParaRPr>
          </a:p>
        </p:txBody>
      </p:sp>
      <p:sp>
        <p:nvSpPr>
          <p:cNvPr id="7" name="TextBox 6"/>
          <p:cNvSpPr txBox="1"/>
          <p:nvPr/>
        </p:nvSpPr>
        <p:spPr>
          <a:xfrm>
            <a:off x="683740" y="1779373"/>
            <a:ext cx="10791568" cy="3570208"/>
          </a:xfrm>
          <a:prstGeom prst="rect">
            <a:avLst/>
          </a:prstGeom>
          <a:noFill/>
        </p:spPr>
        <p:txBody>
          <a:bodyPr wrap="square" rtlCol="0">
            <a:spAutoFit/>
          </a:bodyPr>
          <a:lstStyle/>
          <a:p>
            <a:pPr lvl="0"/>
            <a:endParaRPr lang="en-NZ" sz="2000" b="1" dirty="0" smtClean="0">
              <a:solidFill>
                <a:schemeClr val="accent1">
                  <a:lumMod val="75000"/>
                </a:schemeClr>
              </a:solidFill>
              <a:latin typeface="Franklin Gothic Book" panose="020B0503020102020204" pitchFamily="34" charset="0"/>
            </a:endParaRPr>
          </a:p>
          <a:p>
            <a:endParaRPr lang="en-NZ" sz="2200" b="1" dirty="0" smtClean="0">
              <a:solidFill>
                <a:schemeClr val="tx2"/>
              </a:solidFill>
              <a:latin typeface="Franklin Gothic Book" panose="020B0503020102020204" pitchFamily="34" charset="0"/>
            </a:endParaRPr>
          </a:p>
          <a:p>
            <a:pPr marL="457200" indent="-457200">
              <a:buFont typeface="Arial" panose="020B0604020202020204" pitchFamily="34" charset="0"/>
              <a:buChar char="•"/>
            </a:pPr>
            <a:r>
              <a:rPr lang="en-NZ" sz="2800" b="1" dirty="0" smtClean="0">
                <a:solidFill>
                  <a:schemeClr val="accent1">
                    <a:lumMod val="75000"/>
                  </a:schemeClr>
                </a:solidFill>
                <a:latin typeface="Franklin Gothic Book" panose="020B0503020102020204" pitchFamily="34" charset="0"/>
              </a:rPr>
              <a:t>Start up business</a:t>
            </a:r>
          </a:p>
          <a:p>
            <a:pPr marL="457200" indent="-457200">
              <a:buFont typeface="Arial" panose="020B0604020202020204" pitchFamily="34" charset="0"/>
              <a:buChar char="•"/>
            </a:pPr>
            <a:endParaRPr lang="en-US" sz="2800" b="1" dirty="0">
              <a:solidFill>
                <a:schemeClr val="accent1">
                  <a:lumMod val="75000"/>
                </a:schemeClr>
              </a:solidFill>
              <a:latin typeface="Franklin Gothic Book" panose="020B0503020102020204" pitchFamily="34" charset="0"/>
            </a:endParaRPr>
          </a:p>
          <a:p>
            <a:pPr marL="457200" indent="-457200">
              <a:buFont typeface="Arial" panose="020B0604020202020204" pitchFamily="34" charset="0"/>
              <a:buChar char="•"/>
            </a:pPr>
            <a:r>
              <a:rPr lang="en-US" sz="2800" b="1" dirty="0" smtClean="0">
                <a:solidFill>
                  <a:schemeClr val="accent1">
                    <a:lumMod val="75000"/>
                  </a:schemeClr>
                </a:solidFill>
                <a:latin typeface="Franklin Gothic Book" panose="020B0503020102020204" pitchFamily="34" charset="0"/>
              </a:rPr>
              <a:t>Return to education</a:t>
            </a:r>
          </a:p>
          <a:p>
            <a:pPr marL="457200" indent="-457200">
              <a:buFont typeface="Arial" panose="020B0604020202020204" pitchFamily="34" charset="0"/>
              <a:buChar char="•"/>
            </a:pPr>
            <a:endParaRPr lang="en-US" sz="2800" b="1" dirty="0">
              <a:solidFill>
                <a:schemeClr val="accent1">
                  <a:lumMod val="75000"/>
                </a:schemeClr>
              </a:solidFill>
              <a:latin typeface="Franklin Gothic Book" panose="020B0503020102020204" pitchFamily="34" charset="0"/>
            </a:endParaRPr>
          </a:p>
          <a:p>
            <a:pPr marL="457200" indent="-457200">
              <a:buFont typeface="Arial" panose="020B0604020202020204" pitchFamily="34" charset="0"/>
              <a:buChar char="•"/>
            </a:pPr>
            <a:r>
              <a:rPr lang="en-US" sz="2800" b="1" dirty="0" smtClean="0">
                <a:solidFill>
                  <a:schemeClr val="accent1">
                    <a:lumMod val="75000"/>
                  </a:schemeClr>
                </a:solidFill>
                <a:latin typeface="Franklin Gothic Book" panose="020B0503020102020204" pitchFamily="34" charset="0"/>
              </a:rPr>
              <a:t>Upskilling through Training</a:t>
            </a:r>
            <a:endParaRPr lang="en-NZ" sz="2800" b="1" dirty="0">
              <a:solidFill>
                <a:schemeClr val="accent1">
                  <a:lumMod val="75000"/>
                </a:schemeClr>
              </a:solidFill>
              <a:latin typeface="Franklin Gothic Book" panose="020B0503020102020204" pitchFamily="34" charset="0"/>
            </a:endParaRPr>
          </a:p>
          <a:p>
            <a:pPr lvl="0"/>
            <a:endParaRPr lang="en-NZ" sz="2400" b="1" dirty="0">
              <a:solidFill>
                <a:schemeClr val="accent1">
                  <a:lumMod val="75000"/>
                </a:schemeClr>
              </a:solidFill>
              <a:latin typeface="Franklin Gothic Book" panose="020B0503020102020204" pitchFamily="34" charset="0"/>
            </a:endParaRPr>
          </a:p>
          <a:p>
            <a:endParaRPr lang="en-NZ" sz="2000" b="1" dirty="0">
              <a:solidFill>
                <a:schemeClr val="accent1">
                  <a:lumMod val="75000"/>
                </a:schemeClr>
              </a:solidFill>
              <a:latin typeface="Franklin Gothic Book" panose="020B0503020102020204" pitchFamily="34" charset="0"/>
            </a:endParaRPr>
          </a:p>
        </p:txBody>
      </p:sp>
    </p:spTree>
    <p:extLst>
      <p:ext uri="{BB962C8B-B14F-4D97-AF65-F5344CB8AC3E}">
        <p14:creationId xmlns:p14="http://schemas.microsoft.com/office/powerpoint/2010/main" val="15041213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6" y="0"/>
            <a:ext cx="12188954" cy="6858000"/>
          </a:xfrm>
          <a:prstGeom prst="rect">
            <a:avLst/>
          </a:prstGeom>
        </p:spPr>
      </p:pic>
      <p:sp>
        <p:nvSpPr>
          <p:cNvPr id="2" name="Title 1"/>
          <p:cNvSpPr>
            <a:spLocks noGrp="1"/>
          </p:cNvSpPr>
          <p:nvPr>
            <p:ph type="title"/>
          </p:nvPr>
        </p:nvSpPr>
        <p:spPr>
          <a:xfrm>
            <a:off x="461319" y="1010763"/>
            <a:ext cx="6672649" cy="521475"/>
          </a:xfrm>
        </p:spPr>
        <p:txBody>
          <a:bodyPr>
            <a:noAutofit/>
          </a:bodyPr>
          <a:lstStyle/>
          <a:p>
            <a:pPr algn="ctr" fontAlgn="t"/>
            <a:r>
              <a:rPr lang="en-US" sz="3200" dirty="0" smtClean="0">
                <a:solidFill>
                  <a:schemeClr val="bg1"/>
                </a:solidFill>
                <a:effectLst>
                  <a:outerShdw blurRad="38100" dist="38100" dir="2700000" algn="tl">
                    <a:srgbClr val="000000">
                      <a:alpha val="43137"/>
                    </a:srgbClr>
                  </a:outerShdw>
                </a:effectLst>
                <a:latin typeface="Tw Cen MT" panose="020B0602020104020603" pitchFamily="34" charset="0"/>
              </a:rPr>
              <a:t>COMMENTS FROM PARTICIPANTS</a:t>
            </a:r>
            <a:endParaRPr lang="en-US" sz="2800" dirty="0">
              <a:solidFill>
                <a:schemeClr val="bg1"/>
              </a:solidFill>
              <a:effectLst>
                <a:outerShdw blurRad="38100" dist="38100" dir="2700000" algn="tl">
                  <a:srgbClr val="000000">
                    <a:alpha val="43137"/>
                  </a:srgbClr>
                </a:outerShdw>
              </a:effectLst>
              <a:latin typeface="Tw Cen MT" panose="020B0602020104020603" pitchFamily="34" charset="0"/>
            </a:endParaRPr>
          </a:p>
        </p:txBody>
      </p:sp>
      <p:sp>
        <p:nvSpPr>
          <p:cNvPr id="8" name="TextBox 7"/>
          <p:cNvSpPr txBox="1"/>
          <p:nvPr/>
        </p:nvSpPr>
        <p:spPr>
          <a:xfrm>
            <a:off x="683740" y="1779373"/>
            <a:ext cx="10791568" cy="400110"/>
          </a:xfrm>
          <a:prstGeom prst="rect">
            <a:avLst/>
          </a:prstGeom>
          <a:noFill/>
        </p:spPr>
        <p:txBody>
          <a:bodyPr wrap="square" rtlCol="0">
            <a:spAutoFit/>
          </a:bodyPr>
          <a:lstStyle/>
          <a:p>
            <a:r>
              <a:rPr lang="en-NZ" sz="2000" dirty="0">
                <a:latin typeface="Franklin Gothic Book" panose="020B0503020102020204" pitchFamily="34" charset="0"/>
              </a:rPr>
              <a:t> </a:t>
            </a:r>
          </a:p>
        </p:txBody>
      </p:sp>
      <p:sp>
        <p:nvSpPr>
          <p:cNvPr id="10" name="Rectangle 9"/>
          <p:cNvSpPr/>
          <p:nvPr/>
        </p:nvSpPr>
        <p:spPr>
          <a:xfrm>
            <a:off x="823785" y="2012741"/>
            <a:ext cx="6367847" cy="3857466"/>
          </a:xfrm>
          <a:prstGeom prst="rect">
            <a:avLst/>
          </a:prstGeom>
        </p:spPr>
        <p:txBody>
          <a:bodyPr wrap="square">
            <a:spAutoFit/>
          </a:bodyPr>
          <a:lstStyle/>
          <a:p>
            <a:pPr>
              <a:spcAft>
                <a:spcPts val="2200"/>
              </a:spcAft>
            </a:pPr>
            <a:r>
              <a:rPr lang="en-NZ" sz="2600" b="1" dirty="0" smtClean="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a:t>
            </a:r>
            <a:r>
              <a:rPr lang="en-NZ" sz="2600" b="1"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Wish I knew this information </a:t>
            </a:r>
            <a:r>
              <a:rPr lang="en-NZ" sz="2600" b="1" dirty="0" smtClean="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
            </a:r>
            <a:br>
              <a:rPr lang="en-NZ" sz="2600" b="1" dirty="0" smtClean="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br>
            <a:r>
              <a:rPr lang="en-NZ" sz="2600" b="1" i="1" dirty="0" smtClean="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a:t>
            </a:r>
            <a:r>
              <a:rPr lang="en-NZ" sz="2600" b="1" i="1"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on credit contracts)</a:t>
            </a:r>
            <a:r>
              <a:rPr lang="en-NZ" sz="2600" b="1"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 when I brought </a:t>
            </a:r>
            <a:r>
              <a:rPr lang="en-NZ" sz="2600" b="1" dirty="0" smtClean="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
            </a:r>
            <a:br>
              <a:rPr lang="en-NZ" sz="2600" b="1" dirty="0" smtClean="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br>
            <a:r>
              <a:rPr lang="en-NZ" sz="2600" b="1" dirty="0" smtClean="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my </a:t>
            </a:r>
            <a:r>
              <a:rPr lang="en-NZ" sz="2600" b="1"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car four years ago”</a:t>
            </a:r>
            <a:endParaRPr lang="en-NZ" sz="2600"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a:p>
            <a:pPr lvl="0">
              <a:spcAft>
                <a:spcPts val="2200"/>
              </a:spcAft>
            </a:pPr>
            <a:r>
              <a:rPr lang="en-NZ" sz="2600" b="1" dirty="0" smtClean="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a:t>
            </a:r>
            <a:r>
              <a:rPr lang="en-NZ" sz="2600" b="1"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I have attended a lot of courses but this is the only one that I have stayed committed to and act on by filling out my spending diary”</a:t>
            </a:r>
            <a:endParaRPr lang="en-NZ" sz="2600"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a:p>
            <a:pPr lvl="0">
              <a:spcAft>
                <a:spcPts val="2200"/>
              </a:spcAft>
            </a:pPr>
            <a:r>
              <a:rPr lang="en-NZ" sz="2600" b="1" dirty="0" smtClean="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a:t>
            </a:r>
            <a:r>
              <a:rPr lang="en-NZ" sz="2600" b="1"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I need to work hard to improve. </a:t>
            </a:r>
            <a:r>
              <a:rPr lang="en-NZ" sz="2600" b="1" dirty="0" smtClean="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 </a:t>
            </a:r>
            <a:br>
              <a:rPr lang="en-NZ" sz="2600" b="1" dirty="0" smtClean="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br>
            <a:r>
              <a:rPr lang="en-NZ" sz="2600" b="1" dirty="0" smtClean="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Actions </a:t>
            </a:r>
            <a:r>
              <a:rPr lang="en-NZ" sz="2600" b="1"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speak louder than words</a:t>
            </a:r>
            <a:r>
              <a:rPr lang="en-NZ" sz="2600" b="1" dirty="0" smtClean="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a:t>
            </a:r>
            <a:endParaRPr lang="en-NZ" sz="2600"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627090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 y="0"/>
            <a:ext cx="12188954" cy="6858000"/>
          </a:xfrm>
          <a:prstGeom prst="rect">
            <a:avLst/>
          </a:prstGeom>
        </p:spPr>
      </p:pic>
      <p:sp>
        <p:nvSpPr>
          <p:cNvPr id="2" name="Title 1"/>
          <p:cNvSpPr>
            <a:spLocks noGrp="1"/>
          </p:cNvSpPr>
          <p:nvPr>
            <p:ph type="title"/>
          </p:nvPr>
        </p:nvSpPr>
        <p:spPr>
          <a:xfrm>
            <a:off x="461319" y="1010763"/>
            <a:ext cx="6672649" cy="521475"/>
          </a:xfrm>
        </p:spPr>
        <p:txBody>
          <a:bodyPr>
            <a:noAutofit/>
          </a:bodyPr>
          <a:lstStyle/>
          <a:p>
            <a:pPr algn="ctr" fontAlgn="t"/>
            <a:r>
              <a:rPr lang="en-US" sz="3200" dirty="0" smtClean="0">
                <a:solidFill>
                  <a:schemeClr val="bg1"/>
                </a:solidFill>
                <a:effectLst>
                  <a:outerShdw blurRad="38100" dist="38100" dir="2700000" algn="tl">
                    <a:srgbClr val="000000">
                      <a:alpha val="43137"/>
                    </a:srgbClr>
                  </a:outerShdw>
                </a:effectLst>
                <a:latin typeface="Tw Cen MT" panose="020B0602020104020603" pitchFamily="34" charset="0"/>
              </a:rPr>
              <a:t>COMMENTS FROM PARTICIPANTS</a:t>
            </a:r>
            <a:endParaRPr lang="en-US" sz="2800" dirty="0">
              <a:solidFill>
                <a:schemeClr val="bg1"/>
              </a:solidFill>
              <a:effectLst>
                <a:outerShdw blurRad="38100" dist="38100" dir="2700000" algn="tl">
                  <a:srgbClr val="000000">
                    <a:alpha val="43137"/>
                  </a:srgbClr>
                </a:outerShdw>
              </a:effectLst>
              <a:latin typeface="Tw Cen MT" panose="020B0602020104020603" pitchFamily="34" charset="0"/>
            </a:endParaRPr>
          </a:p>
        </p:txBody>
      </p:sp>
      <p:sp>
        <p:nvSpPr>
          <p:cNvPr id="8" name="TextBox 7"/>
          <p:cNvSpPr txBox="1"/>
          <p:nvPr/>
        </p:nvSpPr>
        <p:spPr>
          <a:xfrm>
            <a:off x="683740" y="1779373"/>
            <a:ext cx="10791568" cy="400110"/>
          </a:xfrm>
          <a:prstGeom prst="rect">
            <a:avLst/>
          </a:prstGeom>
          <a:noFill/>
        </p:spPr>
        <p:txBody>
          <a:bodyPr wrap="square" rtlCol="0">
            <a:spAutoFit/>
          </a:bodyPr>
          <a:lstStyle/>
          <a:p>
            <a:r>
              <a:rPr lang="en-NZ" sz="2000" dirty="0">
                <a:latin typeface="Franklin Gothic Book" panose="020B0503020102020204" pitchFamily="34" charset="0"/>
              </a:rPr>
              <a:t> </a:t>
            </a:r>
          </a:p>
        </p:txBody>
      </p:sp>
      <p:sp>
        <p:nvSpPr>
          <p:cNvPr id="10" name="Rectangle 9"/>
          <p:cNvSpPr/>
          <p:nvPr/>
        </p:nvSpPr>
        <p:spPr>
          <a:xfrm>
            <a:off x="823785" y="2012741"/>
            <a:ext cx="6367847" cy="3924151"/>
          </a:xfrm>
          <a:prstGeom prst="rect">
            <a:avLst/>
          </a:prstGeom>
        </p:spPr>
        <p:txBody>
          <a:bodyPr wrap="square">
            <a:spAutoFit/>
          </a:bodyPr>
          <a:lstStyle/>
          <a:p>
            <a:pPr>
              <a:spcAft>
                <a:spcPts val="0"/>
              </a:spcAft>
            </a:pPr>
            <a:r>
              <a:rPr lang="en-NZ" sz="2600" b="1"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“Lots of new things that tempts us if we’re not careful”</a:t>
            </a:r>
            <a:endParaRPr lang="en-NZ" sz="2600"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a:p>
            <a:pPr marL="342900" lvl="0" indent="-342900">
              <a:spcAft>
                <a:spcPts val="600"/>
              </a:spcAft>
              <a:buFont typeface="Wingdings" panose="05000000000000000000" pitchFamily="2" charset="2"/>
              <a:buChar char=""/>
            </a:pPr>
            <a:endParaRPr lang="en-NZ" sz="2600" b="1"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a:p>
            <a:pPr lvl="0">
              <a:spcAft>
                <a:spcPts val="600"/>
              </a:spcAft>
            </a:pPr>
            <a:r>
              <a:rPr lang="en-NZ" sz="2600" b="1"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“I have just brought a car from a dealer and it broke down 3 months later, I now learnt that I can take my car back to be fixed.”</a:t>
            </a:r>
            <a:endParaRPr lang="en-NZ" sz="2600"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a:p>
            <a:pPr marL="342900" lvl="0" indent="-342900">
              <a:spcAft>
                <a:spcPts val="600"/>
              </a:spcAft>
              <a:buFont typeface="Wingdings" panose="05000000000000000000" pitchFamily="2" charset="2"/>
              <a:buChar char=""/>
            </a:pPr>
            <a:endParaRPr lang="en-NZ" sz="2600" b="1"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a:p>
            <a:pPr lvl="0">
              <a:spcAft>
                <a:spcPts val="600"/>
              </a:spcAft>
            </a:pPr>
            <a:r>
              <a:rPr lang="en-NZ" sz="2600" b="1"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“It will help me to accomplish something for the New Year – Save, Save, Save!”</a:t>
            </a:r>
            <a:endParaRPr lang="en-NZ" sz="2600" dirty="0">
              <a:solidFill>
                <a:schemeClr val="accent1">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513015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654340" y="648071"/>
            <a:ext cx="9498120" cy="1063284"/>
          </a:xfrm>
        </p:spPr>
        <p:txBody>
          <a:bodyPr>
            <a:normAutofit/>
          </a:bodyPr>
          <a:lstStyle/>
          <a:p>
            <a:r>
              <a:rPr lang="en-US" dirty="0" smtClean="0">
                <a:solidFill>
                  <a:schemeClr val="bg1"/>
                </a:solidFill>
                <a:effectLst>
                  <a:outerShdw blurRad="38100" dist="38100" dir="2700000" algn="tl">
                    <a:srgbClr val="000000">
                      <a:alpha val="43137"/>
                    </a:srgbClr>
                  </a:outerShdw>
                </a:effectLst>
                <a:latin typeface="Tw Cen MT" panose="020B0602020104020603" pitchFamily="34" charset="0"/>
              </a:rPr>
              <a:t>CASE STUDIES</a:t>
            </a:r>
            <a:endParaRPr lang="en-US" dirty="0">
              <a:solidFill>
                <a:schemeClr val="bg1"/>
              </a:solidFill>
              <a:latin typeface="Tw Cen MT" panose="020B0602020104020603"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2368" y="1995321"/>
            <a:ext cx="8691240" cy="3967924"/>
          </a:xfrm>
          <a:prstGeom prst="rect">
            <a:avLst/>
          </a:prstGeom>
        </p:spPr>
      </p:pic>
    </p:spTree>
    <p:extLst>
      <p:ext uri="{BB962C8B-B14F-4D97-AF65-F5344CB8AC3E}">
        <p14:creationId xmlns:p14="http://schemas.microsoft.com/office/powerpoint/2010/main" val="23089743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 y="0"/>
            <a:ext cx="12188954" cy="6858000"/>
          </a:xfrm>
          <a:prstGeom prst="rect">
            <a:avLst/>
          </a:prstGeom>
        </p:spPr>
      </p:pic>
      <p:sp>
        <p:nvSpPr>
          <p:cNvPr id="4" name="Rectangle 3"/>
          <p:cNvSpPr/>
          <p:nvPr/>
        </p:nvSpPr>
        <p:spPr>
          <a:xfrm>
            <a:off x="562252" y="678505"/>
            <a:ext cx="7871534" cy="5416868"/>
          </a:xfrm>
          <a:prstGeom prst="rect">
            <a:avLst/>
          </a:prstGeom>
        </p:spPr>
        <p:txBody>
          <a:bodyPr wrap="square">
            <a:spAutoFit/>
          </a:bodyPr>
          <a:lstStyle/>
          <a:p>
            <a:pPr marL="228600">
              <a:spcBef>
                <a:spcPts val="200"/>
              </a:spcBef>
              <a:spcAft>
                <a:spcPts val="0"/>
              </a:spcAft>
            </a:pPr>
            <a:r>
              <a:rPr lang="en-NZ" sz="2800" b="1" dirty="0">
                <a:solidFill>
                  <a:schemeClr val="accent5">
                    <a:lumMod val="75000"/>
                  </a:schemeClr>
                </a:solidFill>
                <a:latin typeface="Franklin Gothic Book" panose="020B0503020102020204" pitchFamily="34" charset="0"/>
                <a:ea typeface="Times New Roman" panose="02020603050405020304" pitchFamily="18" charset="0"/>
              </a:rPr>
              <a:t>Eight months after starting the programme</a:t>
            </a:r>
            <a:endParaRPr lang="en-NZ" sz="2800" b="1" dirty="0">
              <a:solidFill>
                <a:schemeClr val="accent5">
                  <a:lumMod val="75000"/>
                </a:schemeClr>
              </a:solidFill>
              <a:latin typeface="Franklin Gothic Book" panose="020B0503020102020204" pitchFamily="34" charset="0"/>
              <a:ea typeface="Calibri" panose="020F0502020204030204" pitchFamily="34" charset="0"/>
            </a:endParaRPr>
          </a:p>
          <a:p>
            <a:pPr marL="228600">
              <a:spcAft>
                <a:spcPts val="0"/>
              </a:spcAft>
            </a:pPr>
            <a:endParaRPr lang="en-NZ"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a:p>
            <a:pPr marL="228600"/>
            <a:r>
              <a:rPr lang="en-NZ" sz="2000"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One of our Dads </a:t>
            </a:r>
            <a:r>
              <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is now </a:t>
            </a:r>
            <a:r>
              <a:rPr lang="en-NZ" sz="2000" b="1"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employed</a:t>
            </a:r>
            <a:r>
              <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 as a wage worker and </a:t>
            </a:r>
            <a:r>
              <a:rPr lang="en-NZ" sz="2000"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is continuing </a:t>
            </a:r>
            <a:r>
              <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his </a:t>
            </a:r>
            <a:r>
              <a:rPr lang="en-NZ" sz="2000" b="1"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study</a:t>
            </a:r>
            <a:r>
              <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 around work commitments.  He is studying computing towards a level 4 </a:t>
            </a:r>
            <a:r>
              <a:rPr lang="en-NZ" sz="2000"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qualification and he has </a:t>
            </a:r>
            <a:r>
              <a:rPr lang="en-NZ" sz="2000" dirty="0" smtClean="0">
                <a:solidFill>
                  <a:schemeClr val="accent5">
                    <a:lumMod val="75000"/>
                  </a:schemeClr>
                </a:solidFill>
                <a:latin typeface="Franklin Gothic Book" panose="020B0503020102020204" pitchFamily="34" charset="0"/>
                <a:ea typeface="Times New Roman" panose="02020603050405020304" pitchFamily="18" charset="0"/>
              </a:rPr>
              <a:t>enrolled </a:t>
            </a:r>
            <a:r>
              <a:rPr lang="en-NZ" sz="2000" dirty="0">
                <a:solidFill>
                  <a:schemeClr val="accent5">
                    <a:lumMod val="75000"/>
                  </a:schemeClr>
                </a:solidFill>
                <a:latin typeface="Franklin Gothic Book" panose="020B0503020102020204" pitchFamily="34" charset="0"/>
                <a:ea typeface="Times New Roman" panose="02020603050405020304" pitchFamily="18" charset="0"/>
              </a:rPr>
              <a:t>in an </a:t>
            </a:r>
            <a:r>
              <a:rPr lang="en-NZ" sz="2000" dirty="0" smtClean="0">
                <a:solidFill>
                  <a:schemeClr val="accent5">
                    <a:lumMod val="75000"/>
                  </a:schemeClr>
                </a:solidFill>
                <a:latin typeface="Franklin Gothic Book" panose="020B0503020102020204" pitchFamily="34" charset="0"/>
                <a:ea typeface="Times New Roman" panose="02020603050405020304" pitchFamily="18" charset="0"/>
              </a:rPr>
              <a:t>free English course.</a:t>
            </a:r>
            <a:r>
              <a:rPr lang="en-NZ" sz="2000" dirty="0">
                <a:solidFill>
                  <a:schemeClr val="accent5">
                    <a:lumMod val="75000"/>
                  </a:schemeClr>
                </a:solidFill>
                <a:latin typeface="Franklin Gothic Book" panose="020B0503020102020204" pitchFamily="34" charset="0"/>
                <a:ea typeface="Times New Roman" panose="02020603050405020304" pitchFamily="18" charset="0"/>
              </a:rPr>
              <a:t>  </a:t>
            </a:r>
            <a:r>
              <a:rPr lang="en-NZ" sz="2000"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He </a:t>
            </a:r>
            <a:r>
              <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feels this will add to his work experience to be able to earn higher wages in the future</a:t>
            </a:r>
            <a:r>
              <a:rPr lang="en-NZ" sz="2000"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a:t>
            </a:r>
          </a:p>
          <a:p>
            <a:pPr marL="228600"/>
            <a:endPar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a:p>
            <a:pPr marL="228600">
              <a:spcAft>
                <a:spcPts val="0"/>
              </a:spcAft>
            </a:pPr>
            <a:r>
              <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 </a:t>
            </a:r>
            <a:r>
              <a:rPr lang="en-NZ" sz="2000"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The </a:t>
            </a:r>
            <a:r>
              <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lawn mowing </a:t>
            </a:r>
            <a:r>
              <a:rPr lang="en-NZ" sz="2000" b="1"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business</a:t>
            </a:r>
            <a:r>
              <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 continues with Dad as manager and the youth living in the home doing the mowing.  This continues to provide increased income into the household</a:t>
            </a:r>
            <a:r>
              <a:rPr lang="en-NZ" sz="2000"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 </a:t>
            </a:r>
          </a:p>
          <a:p>
            <a:pPr marL="228600">
              <a:spcAft>
                <a:spcPts val="0"/>
              </a:spcAft>
            </a:pPr>
            <a:endPar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a:p>
            <a:pPr marL="228600">
              <a:spcAft>
                <a:spcPts val="0"/>
              </a:spcAft>
            </a:pPr>
            <a:r>
              <a:rPr lang="en-NZ" sz="2000"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Recently one of the lawn mowers needed replacing and also their vehicle broke down. They were able to purchase a new mower and fix the vehicle with money they have saved all because they have been applying what they have learnt from the Financial Literacy Program. </a:t>
            </a:r>
            <a:endPar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a:p>
            <a:pPr marL="228600">
              <a:spcAft>
                <a:spcPts val="0"/>
              </a:spcAft>
            </a:pPr>
            <a:r>
              <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3925497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 y="0"/>
            <a:ext cx="12190476" cy="6858856"/>
          </a:xfrm>
          <a:prstGeom prst="rect">
            <a:avLst/>
          </a:prstGeom>
        </p:spPr>
      </p:pic>
      <p:sp>
        <p:nvSpPr>
          <p:cNvPr id="5" name="Rectangle 4"/>
          <p:cNvSpPr/>
          <p:nvPr/>
        </p:nvSpPr>
        <p:spPr>
          <a:xfrm>
            <a:off x="624396" y="768472"/>
            <a:ext cx="8022454" cy="4026743"/>
          </a:xfrm>
          <a:prstGeom prst="rect">
            <a:avLst/>
          </a:prstGeom>
        </p:spPr>
        <p:txBody>
          <a:bodyPr wrap="square">
            <a:spAutoFit/>
          </a:bodyPr>
          <a:lstStyle/>
          <a:p>
            <a:pPr marL="228600">
              <a:spcAft>
                <a:spcPts val="0"/>
              </a:spcAft>
            </a:pPr>
            <a:endParaRPr lang="en-NZ"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a:p>
            <a:pPr marL="228600"/>
            <a:r>
              <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Dad has had knee surgery but still has problems with the arthritis in his hands and is due for an operation in April.  He is keen to have the operation as it will help him be able to grip properly which will help with his work opportunities and earning more income.</a:t>
            </a:r>
          </a:p>
          <a:p>
            <a:pPr marL="228600"/>
            <a:endParaRPr lang="en-NZ" sz="2000"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a:p>
            <a:pPr marL="228600"/>
            <a:r>
              <a:rPr lang="en-NZ" sz="2000"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Mum’s </a:t>
            </a:r>
            <a:r>
              <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health seems better but she continues to work very hard to generate income towards the goal of owning their own home.</a:t>
            </a:r>
          </a:p>
          <a:p>
            <a:pPr marL="228600">
              <a:spcAft>
                <a:spcPts val="0"/>
              </a:spcAft>
            </a:pPr>
            <a:endParaRPr lang="en-NZ" sz="2000"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endParaRPr>
          </a:p>
          <a:p>
            <a:pPr marL="228600">
              <a:spcAft>
                <a:spcPts val="0"/>
              </a:spcAft>
            </a:pPr>
            <a:r>
              <a:rPr lang="en-NZ" sz="2000" dirty="0" smtClean="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The </a:t>
            </a:r>
            <a:r>
              <a:rPr lang="en-NZ" sz="2000"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family continues to keep a spending diary to manage income and expenses.</a:t>
            </a:r>
          </a:p>
          <a:p>
            <a:pPr>
              <a:spcAft>
                <a:spcPts val="0"/>
              </a:spcAft>
            </a:pPr>
            <a:r>
              <a:rPr lang="en-NZ" dirty="0">
                <a:solidFill>
                  <a:schemeClr val="accent5">
                    <a:lumMod val="75000"/>
                  </a:schemeClr>
                </a:solidFill>
                <a:latin typeface="Franklin Gothic Book" panose="020B0503020102020204" pitchFamily="34" charset="0"/>
                <a:ea typeface="Calibri" panose="020F0502020204030204" pitchFamily="34" charset="0"/>
                <a:cs typeface="Times New Roman" panose="02020603050405020304" pitchFamily="18" charset="0"/>
              </a:rPr>
              <a:t> </a:t>
            </a:r>
          </a:p>
          <a:p>
            <a:pPr marL="228600">
              <a:spcBef>
                <a:spcPts val="200"/>
              </a:spcBef>
              <a:spcAft>
                <a:spcPts val="0"/>
              </a:spcAft>
            </a:pPr>
            <a:endParaRPr lang="en-NZ" dirty="0">
              <a:solidFill>
                <a:srgbClr val="2E74B5"/>
              </a:solidFill>
              <a:latin typeface="Franklin Gothic Book" panose="020B0503020102020204" pitchFamily="34" charset="0"/>
              <a:ea typeface="Calibri" panose="020F0502020204030204" pitchFamily="34" charset="0"/>
            </a:endParaRPr>
          </a:p>
        </p:txBody>
      </p:sp>
    </p:spTree>
    <p:extLst>
      <p:ext uri="{BB962C8B-B14F-4D97-AF65-F5344CB8AC3E}">
        <p14:creationId xmlns:p14="http://schemas.microsoft.com/office/powerpoint/2010/main" val="21370751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 y="0"/>
            <a:ext cx="12190476" cy="6858856"/>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81" y="596151"/>
            <a:ext cx="7989902" cy="5650062"/>
          </a:xfrm>
          <a:prstGeom prst="rect">
            <a:avLst/>
          </a:prstGeom>
        </p:spPr>
      </p:pic>
    </p:spTree>
    <p:extLst>
      <p:ext uri="{BB962C8B-B14F-4D97-AF65-F5344CB8AC3E}">
        <p14:creationId xmlns:p14="http://schemas.microsoft.com/office/powerpoint/2010/main" val="3302316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654340" y="665825"/>
            <a:ext cx="6545450" cy="1045529"/>
          </a:xfrm>
        </p:spPr>
        <p:txBody>
          <a:bodyPr>
            <a:normAutofit/>
          </a:bodyPr>
          <a:lstStyle/>
          <a:p>
            <a:r>
              <a:rPr lang="en-US" sz="4000" dirty="0" smtClean="0">
                <a:solidFill>
                  <a:schemeClr val="bg1">
                    <a:lumMod val="95000"/>
                  </a:schemeClr>
                </a:solidFill>
                <a:effectLst>
                  <a:outerShdw blurRad="38100" dist="38100" dir="2700000" algn="tl">
                    <a:srgbClr val="000000">
                      <a:alpha val="43137"/>
                    </a:srgbClr>
                  </a:outerShdw>
                </a:effectLst>
                <a:latin typeface="Tw Cen MT" panose="020B0602020104020603" pitchFamily="34" charset="0"/>
              </a:rPr>
              <a:t>SUPPORTING PACIFIC PEOPLE</a:t>
            </a:r>
            <a:endParaRPr lang="en-US" sz="4000" dirty="0">
              <a:solidFill>
                <a:schemeClr val="bg1"/>
              </a:solidFill>
              <a:latin typeface="Tw Cen MT" panose="020B0602020104020603" pitchFamily="34" charset="0"/>
            </a:endParaRPr>
          </a:p>
        </p:txBody>
      </p:sp>
      <p:sp>
        <p:nvSpPr>
          <p:cNvPr id="4" name="Rectangle 3"/>
          <p:cNvSpPr/>
          <p:nvPr/>
        </p:nvSpPr>
        <p:spPr>
          <a:xfrm>
            <a:off x="421149" y="2761901"/>
            <a:ext cx="11349702" cy="2215991"/>
          </a:xfrm>
          <a:prstGeom prst="rect">
            <a:avLst/>
          </a:prstGeom>
        </p:spPr>
        <p:txBody>
          <a:bodyPr wrap="square">
            <a:spAutoFit/>
          </a:bodyPr>
          <a:lstStyle/>
          <a:p>
            <a:pPr algn="ctr"/>
            <a:r>
              <a:rPr lang="en-US" sz="6000" dirty="0" smtClean="0">
                <a:solidFill>
                  <a:srgbClr val="002060"/>
                </a:solidFill>
                <a:latin typeface="Tw Cen MT" panose="020B0602020104020603" pitchFamily="34" charset="0"/>
              </a:rPr>
              <a:t>Supported Decision Making</a:t>
            </a:r>
          </a:p>
          <a:p>
            <a:pPr algn="ctr"/>
            <a:r>
              <a:rPr lang="en-US" sz="6000" dirty="0" smtClean="0">
                <a:solidFill>
                  <a:srgbClr val="002060"/>
                </a:solidFill>
                <a:latin typeface="Tw Cen MT" panose="020B0602020104020603" pitchFamily="34" charset="0"/>
              </a:rPr>
              <a:t>VAKA TAUTUA</a:t>
            </a:r>
            <a:endParaRPr lang="en-US" sz="6000" dirty="0">
              <a:solidFill>
                <a:srgbClr val="002060"/>
              </a:solidFill>
              <a:latin typeface="Tw Cen MT" panose="020B0602020104020603" pitchFamily="34" charset="0"/>
            </a:endParaRPr>
          </a:p>
          <a:p>
            <a:pPr algn="ctr"/>
            <a:endParaRPr lang="en-US" i="1" dirty="0">
              <a:solidFill>
                <a:schemeClr val="accent1">
                  <a:lumMod val="75000"/>
                </a:schemeClr>
              </a:solidFill>
              <a:latin typeface="Franklin Gothic Book" panose="020B0503020102020204" pitchFamily="34" charset="0"/>
            </a:endParaRPr>
          </a:p>
        </p:txBody>
      </p:sp>
    </p:spTree>
    <p:extLst>
      <p:ext uri="{BB962C8B-B14F-4D97-AF65-F5344CB8AC3E}">
        <p14:creationId xmlns:p14="http://schemas.microsoft.com/office/powerpoint/2010/main" val="1511085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9714"/>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194" y="614243"/>
            <a:ext cx="7963271" cy="5631228"/>
          </a:xfrm>
          <a:prstGeom prst="rect">
            <a:avLst/>
          </a:prstGeom>
        </p:spPr>
      </p:pic>
    </p:spTree>
    <p:extLst>
      <p:ext uri="{BB962C8B-B14F-4D97-AF65-F5344CB8AC3E}">
        <p14:creationId xmlns:p14="http://schemas.microsoft.com/office/powerpoint/2010/main" val="21402623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698728" y="793094"/>
            <a:ext cx="5902867" cy="660807"/>
          </a:xfrm>
        </p:spPr>
        <p:txBody>
          <a:bodyPr>
            <a:normAutofit fontScale="90000"/>
          </a:bodyPr>
          <a:lstStyle/>
          <a:p>
            <a:r>
              <a:rPr lang="en-US" dirty="0" smtClean="0">
                <a:solidFill>
                  <a:schemeClr val="bg1"/>
                </a:solidFill>
                <a:effectLst>
                  <a:outerShdw blurRad="38100" dist="38100" dir="2700000" algn="tl">
                    <a:srgbClr val="000000">
                      <a:alpha val="43137"/>
                    </a:srgbClr>
                  </a:outerShdw>
                </a:effectLst>
                <a:latin typeface="Tw Cen MT" panose="020B0602020104020603" pitchFamily="34" charset="0"/>
              </a:rPr>
              <a:t>Emerging Innovation Award</a:t>
            </a:r>
            <a:endParaRPr lang="en-US" dirty="0">
              <a:solidFill>
                <a:schemeClr val="bg1"/>
              </a:solidFill>
              <a:latin typeface="Tw Cen MT" panose="020B0602020104020603" pitchFamily="34" charset="0"/>
            </a:endParaRPr>
          </a:p>
        </p:txBody>
      </p:sp>
      <p:sp>
        <p:nvSpPr>
          <p:cNvPr id="5" name="Rectangle 4"/>
          <p:cNvSpPr/>
          <p:nvPr/>
        </p:nvSpPr>
        <p:spPr>
          <a:xfrm>
            <a:off x="698728" y="2161540"/>
            <a:ext cx="5170849" cy="3785652"/>
          </a:xfrm>
          <a:prstGeom prst="rect">
            <a:avLst/>
          </a:prstGeom>
        </p:spPr>
        <p:txBody>
          <a:bodyPr wrap="square">
            <a:spAutoFit/>
          </a:bodyPr>
          <a:lstStyle/>
          <a:p>
            <a:r>
              <a:rPr lang="en-NZ" sz="2400" dirty="0">
                <a:solidFill>
                  <a:schemeClr val="accent5">
                    <a:lumMod val="75000"/>
                  </a:schemeClr>
                </a:solidFill>
                <a:latin typeface="Franklin Gothic Book" panose="020B0503020102020204" pitchFamily="34" charset="0"/>
              </a:rPr>
              <a:t>Vaka Tautua received the </a:t>
            </a:r>
            <a:r>
              <a:rPr lang="en-NZ" sz="2400" b="1" i="1" dirty="0">
                <a:solidFill>
                  <a:schemeClr val="accent5">
                    <a:lumMod val="75000"/>
                  </a:schemeClr>
                </a:solidFill>
                <a:latin typeface="Franklin Gothic Book" panose="020B0503020102020204" pitchFamily="34" charset="0"/>
              </a:rPr>
              <a:t>'Emerging Innovation Award'</a:t>
            </a:r>
            <a:r>
              <a:rPr lang="en-NZ" sz="2400" dirty="0">
                <a:solidFill>
                  <a:schemeClr val="accent5">
                    <a:lumMod val="75000"/>
                  </a:schemeClr>
                </a:solidFill>
                <a:latin typeface="Franklin Gothic Book" panose="020B0503020102020204" pitchFamily="34" charset="0"/>
              </a:rPr>
              <a:t> at the 2015 Pasifika Whānau Ora Awards in November 2015. </a:t>
            </a:r>
            <a:endParaRPr lang="en-NZ" sz="2400" dirty="0" smtClean="0">
              <a:solidFill>
                <a:schemeClr val="accent5">
                  <a:lumMod val="75000"/>
                </a:schemeClr>
              </a:solidFill>
              <a:latin typeface="Franklin Gothic Book" panose="020B0503020102020204" pitchFamily="34" charset="0"/>
            </a:endParaRPr>
          </a:p>
          <a:p>
            <a:endParaRPr lang="en-NZ" sz="2400" dirty="0">
              <a:solidFill>
                <a:schemeClr val="accent5">
                  <a:lumMod val="75000"/>
                </a:schemeClr>
              </a:solidFill>
              <a:latin typeface="Franklin Gothic Book" panose="020B0503020102020204" pitchFamily="34" charset="0"/>
            </a:endParaRPr>
          </a:p>
          <a:p>
            <a:r>
              <a:rPr lang="en-NZ" sz="2400" dirty="0" smtClean="0">
                <a:solidFill>
                  <a:schemeClr val="accent5">
                    <a:lumMod val="75000"/>
                  </a:schemeClr>
                </a:solidFill>
                <a:latin typeface="Franklin Gothic Book" panose="020B0503020102020204" pitchFamily="34" charset="0"/>
              </a:rPr>
              <a:t>The </a:t>
            </a:r>
            <a:r>
              <a:rPr lang="en-NZ" sz="2400" dirty="0">
                <a:solidFill>
                  <a:schemeClr val="accent5">
                    <a:lumMod val="75000"/>
                  </a:schemeClr>
                </a:solidFill>
                <a:latin typeface="Franklin Gothic Book" panose="020B0503020102020204" pitchFamily="34" charset="0"/>
              </a:rPr>
              <a:t>Awards were held in Wellington and providers, partners of Whānau Ora and individuals where recognised for their outstanding contribution to the Pasifika Whānau Ora work.</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6679" y="1947630"/>
            <a:ext cx="5617964" cy="4213473"/>
          </a:xfrm>
          <a:prstGeom prst="rect">
            <a:avLst/>
          </a:prstGeom>
        </p:spPr>
      </p:pic>
    </p:spTree>
    <p:extLst>
      <p:ext uri="{BB962C8B-B14F-4D97-AF65-F5344CB8AC3E}">
        <p14:creationId xmlns:p14="http://schemas.microsoft.com/office/powerpoint/2010/main" val="33377138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 y="0"/>
            <a:ext cx="12190476" cy="6858856"/>
          </a:xfrm>
          <a:prstGeom prst="rect">
            <a:avLst/>
          </a:prstGeom>
        </p:spPr>
      </p:pic>
    </p:spTree>
    <p:extLst>
      <p:ext uri="{BB962C8B-B14F-4D97-AF65-F5344CB8AC3E}">
        <p14:creationId xmlns:p14="http://schemas.microsoft.com/office/powerpoint/2010/main" val="19348284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 y="0"/>
            <a:ext cx="12188954" cy="6858000"/>
          </a:xfrm>
          <a:prstGeom prst="rect">
            <a:avLst/>
          </a:prstGeom>
        </p:spPr>
      </p:pic>
    </p:spTree>
    <p:extLst>
      <p:ext uri="{BB962C8B-B14F-4D97-AF65-F5344CB8AC3E}">
        <p14:creationId xmlns:p14="http://schemas.microsoft.com/office/powerpoint/2010/main" val="969716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65200" y="1033769"/>
            <a:ext cx="6035040" cy="949351"/>
          </a:xfrm>
        </p:spPr>
        <p:txBody>
          <a:bodyPr>
            <a:noAutofit/>
          </a:bodyPr>
          <a:lstStyle/>
          <a:p>
            <a:r>
              <a:rPr lang="en-US" sz="4800" dirty="0">
                <a:solidFill>
                  <a:schemeClr val="bg1">
                    <a:lumMod val="95000"/>
                  </a:schemeClr>
                </a:solidFill>
                <a:effectLst>
                  <a:outerShdw blurRad="38100" dist="38100" dir="2700000" algn="tl">
                    <a:srgbClr val="000000">
                      <a:alpha val="43137"/>
                    </a:srgbClr>
                  </a:outerShdw>
                </a:effectLst>
                <a:latin typeface="Tw Cen MT" panose="020B0602020104020603" pitchFamily="34" charset="0"/>
              </a:rPr>
              <a:t>OUR INITIATIVE</a:t>
            </a:r>
            <a:br>
              <a:rPr lang="en-US" sz="4800" dirty="0">
                <a:solidFill>
                  <a:schemeClr val="bg1">
                    <a:lumMod val="95000"/>
                  </a:schemeClr>
                </a:solidFill>
                <a:effectLst>
                  <a:outerShdw blurRad="38100" dist="38100" dir="2700000" algn="tl">
                    <a:srgbClr val="000000">
                      <a:alpha val="43137"/>
                    </a:srgbClr>
                  </a:outerShdw>
                </a:effectLst>
                <a:latin typeface="Tw Cen MT" panose="020B0602020104020603" pitchFamily="34" charset="0"/>
              </a:rPr>
            </a:br>
            <a:endParaRPr lang="en-US" sz="4800" dirty="0">
              <a:solidFill>
                <a:schemeClr val="bg1">
                  <a:lumMod val="95000"/>
                </a:schemeClr>
              </a:solidFill>
              <a:effectLst>
                <a:outerShdw blurRad="38100" dist="38100" dir="2700000" algn="tl">
                  <a:srgbClr val="000000">
                    <a:alpha val="43137"/>
                  </a:srgbClr>
                </a:outerShdw>
              </a:effectLst>
              <a:latin typeface="Tw Cen MT" panose="020B0602020104020603" pitchFamily="34" charset="0"/>
            </a:endParaRPr>
          </a:p>
        </p:txBody>
      </p:sp>
      <p:sp>
        <p:nvSpPr>
          <p:cNvPr id="4" name="TextBox 3"/>
          <p:cNvSpPr txBox="1"/>
          <p:nvPr/>
        </p:nvSpPr>
        <p:spPr>
          <a:xfrm>
            <a:off x="1087120" y="2103120"/>
            <a:ext cx="9895840" cy="3447098"/>
          </a:xfrm>
          <a:prstGeom prst="rect">
            <a:avLst/>
          </a:prstGeom>
          <a:noFill/>
        </p:spPr>
        <p:txBody>
          <a:bodyPr wrap="square" rtlCol="0">
            <a:spAutoFit/>
          </a:bodyPr>
          <a:lstStyle/>
          <a:p>
            <a:r>
              <a:rPr lang="en-NZ" sz="6000" dirty="0" smtClean="0">
                <a:solidFill>
                  <a:srgbClr val="002060"/>
                </a:solidFill>
                <a:latin typeface="Tw Cen MT" panose="020B0602020104020603" pitchFamily="34" charset="0"/>
              </a:rPr>
              <a:t>VISION</a:t>
            </a:r>
            <a:endParaRPr lang="en-US" sz="6000" dirty="0">
              <a:solidFill>
                <a:srgbClr val="002060"/>
              </a:solidFill>
              <a:latin typeface="Tw Cen MT" panose="020B0602020104020603" pitchFamily="34" charset="0"/>
            </a:endParaRPr>
          </a:p>
          <a:p>
            <a:pPr algn="ctr"/>
            <a:endParaRPr lang="en-NZ" sz="2000" i="1" dirty="0" smtClean="0">
              <a:solidFill>
                <a:schemeClr val="accent1">
                  <a:lumMod val="75000"/>
                </a:schemeClr>
              </a:solidFill>
              <a:latin typeface="Franklin Gothic Book" panose="020B0503020102020204" pitchFamily="34" charset="0"/>
            </a:endParaRPr>
          </a:p>
          <a:p>
            <a:r>
              <a:rPr lang="en-NZ" sz="2000" i="1" dirty="0" smtClean="0">
                <a:solidFill>
                  <a:schemeClr val="accent1">
                    <a:lumMod val="75000"/>
                  </a:schemeClr>
                </a:solidFill>
                <a:latin typeface="Franklin Gothic Book" panose="020B0503020102020204" pitchFamily="34" charset="0"/>
              </a:rPr>
              <a:t>“To </a:t>
            </a:r>
            <a:r>
              <a:rPr lang="en-NZ" sz="2000" i="1" dirty="0">
                <a:solidFill>
                  <a:schemeClr val="accent1">
                    <a:lumMod val="75000"/>
                  </a:schemeClr>
                </a:solidFill>
                <a:latin typeface="Franklin Gothic Book" panose="020B0503020102020204" pitchFamily="34" charset="0"/>
              </a:rPr>
              <a:t>strengthen Pacific families with disability to realise their aspirations </a:t>
            </a:r>
            <a:r>
              <a:rPr lang="en-NZ" sz="2000" i="1" dirty="0" smtClean="0">
                <a:solidFill>
                  <a:schemeClr val="accent1">
                    <a:lumMod val="75000"/>
                  </a:schemeClr>
                </a:solidFill>
                <a:latin typeface="Franklin Gothic Book" panose="020B0503020102020204" pitchFamily="34" charset="0"/>
              </a:rPr>
              <a:t/>
            </a:r>
            <a:br>
              <a:rPr lang="en-NZ" sz="2000" i="1" dirty="0" smtClean="0">
                <a:solidFill>
                  <a:schemeClr val="accent1">
                    <a:lumMod val="75000"/>
                  </a:schemeClr>
                </a:solidFill>
                <a:latin typeface="Franklin Gothic Book" panose="020B0503020102020204" pitchFamily="34" charset="0"/>
              </a:rPr>
            </a:br>
            <a:r>
              <a:rPr lang="en-NZ" sz="2000" i="1" dirty="0" smtClean="0">
                <a:solidFill>
                  <a:schemeClr val="accent1">
                    <a:lumMod val="75000"/>
                  </a:schemeClr>
                </a:solidFill>
                <a:latin typeface="Franklin Gothic Book" panose="020B0503020102020204" pitchFamily="34" charset="0"/>
              </a:rPr>
              <a:t>and </a:t>
            </a:r>
            <a:r>
              <a:rPr lang="en-NZ" sz="2000" i="1" dirty="0">
                <a:solidFill>
                  <a:schemeClr val="accent1">
                    <a:lumMod val="75000"/>
                  </a:schemeClr>
                </a:solidFill>
                <a:latin typeface="Franklin Gothic Book" panose="020B0503020102020204" pitchFamily="34" charset="0"/>
              </a:rPr>
              <a:t>enjoy a much improved quality of life.  </a:t>
            </a:r>
          </a:p>
          <a:p>
            <a:endParaRPr lang="en-NZ" sz="2000" i="1" dirty="0" smtClean="0">
              <a:solidFill>
                <a:schemeClr val="accent1">
                  <a:lumMod val="75000"/>
                </a:schemeClr>
              </a:solidFill>
              <a:latin typeface="Franklin Gothic Book" panose="020B0503020102020204" pitchFamily="34" charset="0"/>
            </a:endParaRPr>
          </a:p>
          <a:p>
            <a:r>
              <a:rPr lang="en-NZ" sz="2000" i="1" dirty="0" smtClean="0">
                <a:solidFill>
                  <a:schemeClr val="accent1">
                    <a:lumMod val="75000"/>
                  </a:schemeClr>
                </a:solidFill>
                <a:latin typeface="Franklin Gothic Book" panose="020B0503020102020204" pitchFamily="34" charset="0"/>
              </a:rPr>
              <a:t>We </a:t>
            </a:r>
            <a:r>
              <a:rPr lang="en-NZ" sz="2000" i="1" dirty="0">
                <a:solidFill>
                  <a:schemeClr val="accent1">
                    <a:lumMod val="75000"/>
                  </a:schemeClr>
                </a:solidFill>
                <a:latin typeface="Franklin Gothic Book" panose="020B0503020102020204" pitchFamily="34" charset="0"/>
              </a:rPr>
              <a:t>seek to develop the financial management skills of Pacific families who care for a family member with a disability so they are better equipped to respond to the additional financial and emotional pressures they face as a result of being carers</a:t>
            </a:r>
            <a:r>
              <a:rPr lang="en-NZ" sz="2000" i="1" dirty="0" smtClean="0">
                <a:solidFill>
                  <a:schemeClr val="accent1">
                    <a:lumMod val="75000"/>
                  </a:schemeClr>
                </a:solidFill>
                <a:latin typeface="Franklin Gothic Book" panose="020B0503020102020204" pitchFamily="34" charset="0"/>
              </a:rPr>
              <a:t>.”</a:t>
            </a:r>
            <a:endParaRPr lang="en-US" sz="2000" i="1" dirty="0">
              <a:solidFill>
                <a:schemeClr val="accent1">
                  <a:lumMod val="75000"/>
                </a:schemeClr>
              </a:solidFill>
              <a:latin typeface="Franklin Gothic Book" panose="020B0503020102020204" pitchFamily="34" charset="0"/>
            </a:endParaRPr>
          </a:p>
          <a:p>
            <a:pPr algn="ctr"/>
            <a:endParaRPr lang="en-US" dirty="0">
              <a:latin typeface="Tw Cen MT" panose="020B0602020104020603" pitchFamily="34" charset="0"/>
            </a:endParaRPr>
          </a:p>
        </p:txBody>
      </p:sp>
    </p:spTree>
    <p:extLst>
      <p:ext uri="{BB962C8B-B14F-4D97-AF65-F5344CB8AC3E}">
        <p14:creationId xmlns:p14="http://schemas.microsoft.com/office/powerpoint/2010/main" val="38219753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p:nvSpPr>
        <p:spPr>
          <a:xfrm>
            <a:off x="762000" y="508000"/>
            <a:ext cx="7884160" cy="5786199"/>
          </a:xfrm>
          <a:prstGeom prst="rect">
            <a:avLst/>
          </a:prstGeom>
          <a:noFill/>
        </p:spPr>
        <p:txBody>
          <a:bodyPr wrap="square" rtlCol="0">
            <a:spAutoFit/>
          </a:bodyPr>
          <a:lstStyle/>
          <a:p>
            <a:r>
              <a:rPr lang="en-NZ" sz="4800" dirty="0" smtClean="0">
                <a:solidFill>
                  <a:srgbClr val="002060"/>
                </a:solidFill>
                <a:latin typeface="Franklin Gothic Book" panose="020B0503020102020204" pitchFamily="34" charset="0"/>
              </a:rPr>
              <a:t>WHY?</a:t>
            </a:r>
          </a:p>
          <a:p>
            <a:r>
              <a:rPr lang="en-US" sz="3600" dirty="0" smtClean="0">
                <a:solidFill>
                  <a:srgbClr val="002060"/>
                </a:solidFill>
                <a:latin typeface="Franklin Gothic Book" panose="020B0503020102020204" pitchFamily="34" charset="0"/>
              </a:rPr>
              <a:t>Pacific People </a:t>
            </a:r>
            <a:endParaRPr lang="en-US" sz="3600" dirty="0">
              <a:solidFill>
                <a:srgbClr val="002060"/>
              </a:solidFill>
              <a:latin typeface="Franklin Gothic Book" panose="020B0503020102020204" pitchFamily="34" charset="0"/>
            </a:endParaRPr>
          </a:p>
          <a:p>
            <a:endParaRPr lang="en-NZ" sz="2200" dirty="0">
              <a:solidFill>
                <a:schemeClr val="tx2"/>
              </a:solidFill>
              <a:latin typeface="Franklin Gothic Book" panose="020B0503020102020204" pitchFamily="34" charset="0"/>
            </a:endParaRPr>
          </a:p>
          <a:p>
            <a:pPr marL="342900" indent="-342900">
              <a:buFont typeface="Wingdings" panose="05000000000000000000" pitchFamily="2" charset="2"/>
              <a:buChar char="§"/>
            </a:pPr>
            <a:r>
              <a:rPr lang="en-NZ" sz="2000" dirty="0" smtClean="0">
                <a:solidFill>
                  <a:schemeClr val="accent1">
                    <a:lumMod val="75000"/>
                  </a:schemeClr>
                </a:solidFill>
                <a:latin typeface="Franklin Gothic Book" panose="020B0503020102020204" pitchFamily="34" charset="0"/>
              </a:rPr>
              <a:t> Have lower </a:t>
            </a:r>
            <a:r>
              <a:rPr lang="en-NZ" sz="2000" dirty="0">
                <a:solidFill>
                  <a:schemeClr val="accent1">
                    <a:lumMod val="75000"/>
                  </a:schemeClr>
                </a:solidFill>
                <a:latin typeface="Franklin Gothic Book" panose="020B0503020102020204" pitchFamily="34" charset="0"/>
              </a:rPr>
              <a:t>median </a:t>
            </a:r>
            <a:r>
              <a:rPr lang="en-NZ" sz="2000" dirty="0" smtClean="0">
                <a:solidFill>
                  <a:schemeClr val="accent1">
                    <a:lumMod val="75000"/>
                  </a:schemeClr>
                </a:solidFill>
                <a:latin typeface="Franklin Gothic Book" panose="020B0503020102020204" pitchFamily="34" charset="0"/>
              </a:rPr>
              <a:t>income at </a:t>
            </a:r>
            <a:r>
              <a:rPr lang="en-NZ" sz="2000" dirty="0">
                <a:solidFill>
                  <a:schemeClr val="accent1">
                    <a:lumMod val="75000"/>
                  </a:schemeClr>
                </a:solidFill>
                <a:latin typeface="Franklin Gothic Book" panose="020B0503020102020204" pitchFamily="34" charset="0"/>
              </a:rPr>
              <a:t>$</a:t>
            </a:r>
            <a:r>
              <a:rPr lang="en-NZ" sz="2000" dirty="0" smtClean="0">
                <a:solidFill>
                  <a:schemeClr val="accent1">
                    <a:lumMod val="75000"/>
                  </a:schemeClr>
                </a:solidFill>
                <a:latin typeface="Franklin Gothic Book" panose="020B0503020102020204" pitchFamily="34" charset="0"/>
              </a:rPr>
              <a:t>19,700 p.a. </a:t>
            </a:r>
            <a:r>
              <a:rPr lang="en-NZ" sz="2000" dirty="0">
                <a:solidFill>
                  <a:schemeClr val="accent1">
                    <a:lumMod val="75000"/>
                  </a:schemeClr>
                </a:solidFill>
                <a:latin typeface="Franklin Gothic Book" panose="020B0503020102020204" pitchFamily="34" charset="0"/>
              </a:rPr>
              <a:t/>
            </a:r>
            <a:br>
              <a:rPr lang="en-NZ" sz="2000" dirty="0">
                <a:solidFill>
                  <a:schemeClr val="accent1">
                    <a:lumMod val="75000"/>
                  </a:schemeClr>
                </a:solidFill>
                <a:latin typeface="Franklin Gothic Book" panose="020B0503020102020204" pitchFamily="34" charset="0"/>
              </a:rPr>
            </a:br>
            <a:r>
              <a:rPr lang="en-NZ" sz="2000" dirty="0" smtClean="0">
                <a:solidFill>
                  <a:schemeClr val="accent1">
                    <a:lumMod val="75000"/>
                  </a:schemeClr>
                </a:solidFill>
                <a:latin typeface="Franklin Gothic Book" panose="020B0503020102020204" pitchFamily="34" charset="0"/>
              </a:rPr>
              <a:t> ($</a:t>
            </a:r>
            <a:r>
              <a:rPr lang="en-NZ" sz="2000" dirty="0">
                <a:solidFill>
                  <a:schemeClr val="accent1">
                    <a:lumMod val="75000"/>
                  </a:schemeClr>
                </a:solidFill>
                <a:latin typeface="Franklin Gothic Book" panose="020B0503020102020204" pitchFamily="34" charset="0"/>
              </a:rPr>
              <a:t>8,800 below national </a:t>
            </a:r>
            <a:r>
              <a:rPr lang="en-NZ" sz="2000" dirty="0" smtClean="0">
                <a:solidFill>
                  <a:schemeClr val="accent1">
                    <a:lumMod val="75000"/>
                  </a:schemeClr>
                </a:solidFill>
                <a:latin typeface="Franklin Gothic Book" panose="020B0503020102020204" pitchFamily="34" charset="0"/>
              </a:rPr>
              <a:t>median)</a:t>
            </a:r>
          </a:p>
          <a:p>
            <a:endParaRPr lang="en-US" sz="2000" dirty="0">
              <a:solidFill>
                <a:schemeClr val="accent1">
                  <a:lumMod val="75000"/>
                </a:schemeClr>
              </a:solidFill>
              <a:latin typeface="Franklin Gothic Book" panose="020B0503020102020204" pitchFamily="34" charset="0"/>
            </a:endParaRPr>
          </a:p>
          <a:p>
            <a:pPr marL="457200" indent="-457200">
              <a:buFont typeface="Wingdings" panose="05000000000000000000" pitchFamily="2" charset="2"/>
              <a:buChar char="§"/>
            </a:pPr>
            <a:r>
              <a:rPr lang="en-NZ" sz="2000" dirty="0" smtClean="0">
                <a:solidFill>
                  <a:schemeClr val="accent1">
                    <a:lumMod val="75000"/>
                  </a:schemeClr>
                </a:solidFill>
                <a:latin typeface="Franklin Gothic Book" panose="020B0503020102020204" pitchFamily="34" charset="0"/>
              </a:rPr>
              <a:t>Are more </a:t>
            </a:r>
            <a:r>
              <a:rPr lang="en-NZ" sz="2000" dirty="0">
                <a:solidFill>
                  <a:schemeClr val="accent1">
                    <a:lumMod val="75000"/>
                  </a:schemeClr>
                </a:solidFill>
                <a:latin typeface="Franklin Gothic Book" panose="020B0503020102020204" pitchFamily="34" charset="0"/>
              </a:rPr>
              <a:t>likely to experience long term indebtedness</a:t>
            </a:r>
            <a:endParaRPr lang="en-US" sz="2000" dirty="0">
              <a:solidFill>
                <a:schemeClr val="accent1">
                  <a:lumMod val="75000"/>
                </a:schemeClr>
              </a:solidFill>
              <a:latin typeface="Franklin Gothic Book" panose="020B0503020102020204" pitchFamily="34" charset="0"/>
            </a:endParaRPr>
          </a:p>
          <a:p>
            <a:pPr marL="457200" indent="-457200">
              <a:buFont typeface="Wingdings" panose="05000000000000000000" pitchFamily="2" charset="2"/>
              <a:buChar char="§"/>
            </a:pPr>
            <a:endParaRPr lang="en-NZ" sz="2000" dirty="0">
              <a:solidFill>
                <a:schemeClr val="accent1">
                  <a:lumMod val="75000"/>
                </a:schemeClr>
              </a:solidFill>
              <a:latin typeface="Franklin Gothic Book" panose="020B0503020102020204" pitchFamily="34" charset="0"/>
            </a:endParaRPr>
          </a:p>
          <a:p>
            <a:pPr marL="457200" indent="-457200">
              <a:buFont typeface="Wingdings" panose="05000000000000000000" pitchFamily="2" charset="2"/>
              <a:buChar char="§"/>
            </a:pPr>
            <a:r>
              <a:rPr lang="en-NZ" sz="2000" dirty="0" smtClean="0">
                <a:solidFill>
                  <a:schemeClr val="accent1">
                    <a:lumMod val="75000"/>
                  </a:schemeClr>
                </a:solidFill>
                <a:latin typeface="Franklin Gothic Book" panose="020B0503020102020204" pitchFamily="34" charset="0"/>
              </a:rPr>
              <a:t>Are </a:t>
            </a:r>
            <a:r>
              <a:rPr lang="en-NZ" sz="2000" dirty="0">
                <a:solidFill>
                  <a:schemeClr val="accent1">
                    <a:lumMod val="75000"/>
                  </a:schemeClr>
                </a:solidFill>
                <a:latin typeface="Franklin Gothic Book" panose="020B0503020102020204" pitchFamily="34" charset="0"/>
              </a:rPr>
              <a:t>more likely to have high debt-to-asset ratio</a:t>
            </a:r>
            <a:endParaRPr lang="en-US" sz="2000" dirty="0">
              <a:solidFill>
                <a:schemeClr val="accent1">
                  <a:lumMod val="75000"/>
                </a:schemeClr>
              </a:solidFill>
              <a:latin typeface="Franklin Gothic Book" panose="020B0503020102020204" pitchFamily="34" charset="0"/>
            </a:endParaRPr>
          </a:p>
          <a:p>
            <a:pPr marL="457200" indent="-457200">
              <a:buFont typeface="Wingdings" panose="05000000000000000000" pitchFamily="2" charset="2"/>
              <a:buChar char="§"/>
            </a:pPr>
            <a:endParaRPr lang="en-NZ" sz="2000" dirty="0">
              <a:solidFill>
                <a:schemeClr val="accent1">
                  <a:lumMod val="75000"/>
                </a:schemeClr>
              </a:solidFill>
              <a:latin typeface="Franklin Gothic Book" panose="020B0503020102020204" pitchFamily="34" charset="0"/>
            </a:endParaRPr>
          </a:p>
          <a:p>
            <a:pPr marL="457200" indent="-457200">
              <a:buFont typeface="Wingdings" panose="05000000000000000000" pitchFamily="2" charset="2"/>
              <a:buChar char="§"/>
            </a:pPr>
            <a:r>
              <a:rPr lang="en-NZ" sz="2000" dirty="0" smtClean="0">
                <a:solidFill>
                  <a:schemeClr val="accent1">
                    <a:lumMod val="75000"/>
                  </a:schemeClr>
                </a:solidFill>
                <a:latin typeface="Franklin Gothic Book" panose="020B0503020102020204" pitchFamily="34" charset="0"/>
              </a:rPr>
              <a:t>Are in the </a:t>
            </a:r>
            <a:r>
              <a:rPr lang="en-NZ" sz="2000" dirty="0">
                <a:solidFill>
                  <a:schemeClr val="accent1">
                    <a:lumMod val="75000"/>
                  </a:schemeClr>
                </a:solidFill>
                <a:latin typeface="Franklin Gothic Book" panose="020B0503020102020204" pitchFamily="34" charset="0"/>
              </a:rPr>
              <a:t>‘low knowledge’ group – Financial Knowledge and Behaviour Survey </a:t>
            </a:r>
            <a:r>
              <a:rPr lang="en-NZ" sz="2000" dirty="0" smtClean="0">
                <a:solidFill>
                  <a:schemeClr val="accent1">
                    <a:lumMod val="75000"/>
                  </a:schemeClr>
                </a:solidFill>
                <a:latin typeface="Franklin Gothic Book" panose="020B0503020102020204" pitchFamily="34" charset="0"/>
              </a:rPr>
              <a:t>2013</a:t>
            </a:r>
          </a:p>
          <a:p>
            <a:endParaRPr lang="en-US" sz="2000" dirty="0">
              <a:solidFill>
                <a:schemeClr val="accent1">
                  <a:lumMod val="75000"/>
                </a:schemeClr>
              </a:solidFill>
              <a:latin typeface="Franklin Gothic Book" panose="020B0503020102020204" pitchFamily="34" charset="0"/>
            </a:endParaRPr>
          </a:p>
          <a:p>
            <a:pPr marL="457200" indent="-457200">
              <a:buFont typeface="Wingdings" panose="05000000000000000000" pitchFamily="2" charset="2"/>
              <a:buChar char="§"/>
            </a:pPr>
            <a:r>
              <a:rPr lang="en-NZ" sz="2000" dirty="0" smtClean="0">
                <a:solidFill>
                  <a:schemeClr val="accent1">
                    <a:lumMod val="75000"/>
                  </a:schemeClr>
                </a:solidFill>
                <a:latin typeface="Franklin Gothic Book" panose="020B0503020102020204" pitchFamily="34" charset="0"/>
              </a:rPr>
              <a:t>Households </a:t>
            </a:r>
            <a:r>
              <a:rPr lang="en-NZ" sz="2000" dirty="0">
                <a:solidFill>
                  <a:schemeClr val="accent1">
                    <a:lumMod val="75000"/>
                  </a:schemeClr>
                </a:solidFill>
                <a:latin typeface="Franklin Gothic Book" panose="020B0503020102020204" pitchFamily="34" charset="0"/>
              </a:rPr>
              <a:t>with unpaid carers typically earn 10</a:t>
            </a:r>
            <a:r>
              <a:rPr lang="en-NZ" sz="2000" dirty="0" smtClean="0">
                <a:solidFill>
                  <a:schemeClr val="accent1">
                    <a:lumMod val="75000"/>
                  </a:schemeClr>
                </a:solidFill>
                <a:latin typeface="Franklin Gothic Book" panose="020B0503020102020204" pitchFamily="34" charset="0"/>
              </a:rPr>
              <a:t>% less </a:t>
            </a:r>
            <a:r>
              <a:rPr lang="en-NZ" sz="2000" dirty="0">
                <a:solidFill>
                  <a:schemeClr val="accent1">
                    <a:lumMod val="75000"/>
                  </a:schemeClr>
                </a:solidFill>
                <a:latin typeface="Franklin Gothic Book" panose="020B0503020102020204" pitchFamily="34" charset="0"/>
              </a:rPr>
              <a:t>than </a:t>
            </a:r>
            <a:r>
              <a:rPr lang="en-NZ" sz="2000" dirty="0" smtClean="0">
                <a:solidFill>
                  <a:schemeClr val="accent1">
                    <a:lumMod val="75000"/>
                  </a:schemeClr>
                </a:solidFill>
                <a:latin typeface="Franklin Gothic Book" panose="020B0503020102020204" pitchFamily="34" charset="0"/>
              </a:rPr>
              <a:t>others</a:t>
            </a:r>
            <a:endParaRPr lang="en-US" sz="2000" dirty="0">
              <a:solidFill>
                <a:schemeClr val="accent1">
                  <a:lumMod val="75000"/>
                </a:schemeClr>
              </a:solidFill>
              <a:latin typeface="Franklin Gothic Book" panose="020B0503020102020204" pitchFamily="34" charset="0"/>
            </a:endParaRPr>
          </a:p>
          <a:p>
            <a:pPr marL="457200" indent="-457200">
              <a:buFont typeface="Wingdings" panose="05000000000000000000" pitchFamily="2" charset="2"/>
              <a:buChar char="§"/>
            </a:pPr>
            <a:endParaRPr lang="en-NZ" sz="2200" dirty="0" smtClean="0">
              <a:solidFill>
                <a:schemeClr val="tx2"/>
              </a:solidFill>
              <a:latin typeface="Franklin Gothic Book" panose="020B0503020102020204" pitchFamily="34" charset="0"/>
            </a:endParaRPr>
          </a:p>
          <a:p>
            <a:endParaRPr lang="en-NZ" sz="2200" dirty="0" smtClean="0">
              <a:solidFill>
                <a:schemeClr val="tx2"/>
              </a:solidFill>
              <a:latin typeface="Franklin Gothic Book" panose="020B0503020102020204" pitchFamily="34" charset="0"/>
            </a:endParaRPr>
          </a:p>
        </p:txBody>
      </p:sp>
    </p:spTree>
    <p:extLst>
      <p:ext uri="{BB962C8B-B14F-4D97-AF65-F5344CB8AC3E}">
        <p14:creationId xmlns:p14="http://schemas.microsoft.com/office/powerpoint/2010/main" val="22897103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 y="0"/>
            <a:ext cx="12190476" cy="6858856"/>
          </a:xfrm>
          <a:prstGeom prst="rect">
            <a:avLst/>
          </a:prstGeom>
        </p:spPr>
      </p:pic>
      <p:sp>
        <p:nvSpPr>
          <p:cNvPr id="4" name="TextBox 3"/>
          <p:cNvSpPr txBox="1"/>
          <p:nvPr/>
        </p:nvSpPr>
        <p:spPr>
          <a:xfrm>
            <a:off x="762000" y="904815"/>
            <a:ext cx="7558216" cy="4847481"/>
          </a:xfrm>
          <a:prstGeom prst="rect">
            <a:avLst/>
          </a:prstGeom>
          <a:noFill/>
        </p:spPr>
        <p:txBody>
          <a:bodyPr wrap="square" rtlCol="0">
            <a:spAutoFit/>
          </a:bodyPr>
          <a:lstStyle/>
          <a:p>
            <a:r>
              <a:rPr lang="en-NZ" sz="4800" dirty="0">
                <a:solidFill>
                  <a:srgbClr val="002060"/>
                </a:solidFill>
                <a:latin typeface="Franklin Gothic Book" panose="020B0503020102020204" pitchFamily="34" charset="0"/>
              </a:rPr>
              <a:t>WHY</a:t>
            </a:r>
            <a:r>
              <a:rPr lang="en-NZ" sz="4800" dirty="0" smtClean="0">
                <a:solidFill>
                  <a:srgbClr val="002060"/>
                </a:solidFill>
                <a:latin typeface="Franklin Gothic Book" panose="020B0503020102020204" pitchFamily="34" charset="0"/>
              </a:rPr>
              <a:t>?</a:t>
            </a:r>
            <a:endParaRPr lang="en-NZ" sz="2400" dirty="0" smtClean="0">
              <a:solidFill>
                <a:srgbClr val="002060"/>
              </a:solidFill>
              <a:latin typeface="Franklin Gothic Book" panose="020B0503020102020204" pitchFamily="34" charset="0"/>
            </a:endParaRPr>
          </a:p>
          <a:p>
            <a:endParaRPr lang="en-US" sz="2400" dirty="0">
              <a:solidFill>
                <a:srgbClr val="002060"/>
              </a:solidFill>
              <a:latin typeface="Franklin Gothic Book" panose="020B0503020102020204" pitchFamily="34" charset="0"/>
            </a:endParaRPr>
          </a:p>
          <a:p>
            <a:pPr marL="342900" indent="-342900">
              <a:spcAft>
                <a:spcPts val="1800"/>
              </a:spcAft>
              <a:buFont typeface="Wingdings" panose="05000000000000000000" pitchFamily="2" charset="2"/>
              <a:buChar char="§"/>
            </a:pPr>
            <a:r>
              <a:rPr lang="en-NZ" sz="2400" dirty="0" smtClean="0">
                <a:solidFill>
                  <a:schemeClr val="accent1">
                    <a:lumMod val="75000"/>
                  </a:schemeClr>
                </a:solidFill>
                <a:latin typeface="Franklin Gothic Book" panose="020B0503020102020204" pitchFamily="34" charset="0"/>
              </a:rPr>
              <a:t>Average NZ carer devotes 30 hours per week</a:t>
            </a:r>
          </a:p>
          <a:p>
            <a:pPr marL="342900" indent="-342900">
              <a:spcAft>
                <a:spcPts val="1800"/>
              </a:spcAft>
              <a:buFont typeface="Wingdings" panose="05000000000000000000" pitchFamily="2" charset="2"/>
              <a:buChar char="§"/>
            </a:pPr>
            <a:r>
              <a:rPr lang="en-US" sz="2400" dirty="0" smtClean="0">
                <a:solidFill>
                  <a:schemeClr val="accent1">
                    <a:lumMod val="75000"/>
                  </a:schemeClr>
                </a:solidFill>
                <a:latin typeface="Franklin Gothic Book" panose="020B0503020102020204" pitchFamily="34" charset="0"/>
              </a:rPr>
              <a:t>Over 20% of people in Auckland who care for someone in their household with illness or disability are Pacific</a:t>
            </a:r>
          </a:p>
          <a:p>
            <a:pPr marL="342900" indent="-342900">
              <a:spcAft>
                <a:spcPts val="1800"/>
              </a:spcAft>
              <a:buFont typeface="Wingdings" panose="05000000000000000000" pitchFamily="2" charset="2"/>
              <a:buChar char="§"/>
            </a:pPr>
            <a:r>
              <a:rPr lang="en-NZ" sz="2400" dirty="0" smtClean="0">
                <a:solidFill>
                  <a:schemeClr val="accent1">
                    <a:lumMod val="75000"/>
                  </a:schemeClr>
                </a:solidFill>
                <a:latin typeface="Franklin Gothic Book" panose="020B0503020102020204" pitchFamily="34" charset="0"/>
              </a:rPr>
              <a:t>High </a:t>
            </a:r>
            <a:r>
              <a:rPr lang="en-NZ" sz="2400" dirty="0">
                <a:solidFill>
                  <a:schemeClr val="accent1">
                    <a:lumMod val="75000"/>
                  </a:schemeClr>
                </a:solidFill>
                <a:latin typeface="Franklin Gothic Book" panose="020B0503020102020204" pitchFamily="34" charset="0"/>
              </a:rPr>
              <a:t>costs of disability products eg. medical visits, prescriptions, incontinence products, mobility transport, </a:t>
            </a:r>
            <a:r>
              <a:rPr lang="en-NZ" sz="2400" dirty="0" smtClean="0">
                <a:solidFill>
                  <a:schemeClr val="accent1">
                    <a:lumMod val="75000"/>
                  </a:schemeClr>
                </a:solidFill>
                <a:latin typeface="Franklin Gothic Book" panose="020B0503020102020204" pitchFamily="34" charset="0"/>
              </a:rPr>
              <a:t>etc.</a:t>
            </a:r>
          </a:p>
          <a:p>
            <a:pPr marL="342900" indent="-342900">
              <a:spcAft>
                <a:spcPts val="1800"/>
              </a:spcAft>
              <a:buFont typeface="Wingdings" panose="05000000000000000000" pitchFamily="2" charset="2"/>
              <a:buChar char="§"/>
            </a:pPr>
            <a:r>
              <a:rPr lang="en-NZ" sz="2400" dirty="0" smtClean="0">
                <a:solidFill>
                  <a:schemeClr val="accent1">
                    <a:lumMod val="75000"/>
                  </a:schemeClr>
                </a:solidFill>
                <a:latin typeface="Franklin Gothic Book" panose="020B0503020102020204" pitchFamily="34" charset="0"/>
              </a:rPr>
              <a:t>Household </a:t>
            </a:r>
            <a:r>
              <a:rPr lang="en-NZ" sz="2400" dirty="0">
                <a:solidFill>
                  <a:schemeClr val="accent1">
                    <a:lumMod val="75000"/>
                  </a:schemeClr>
                </a:solidFill>
                <a:latin typeface="Franklin Gothic Book" panose="020B0503020102020204" pitchFamily="34" charset="0"/>
              </a:rPr>
              <a:t>expenses </a:t>
            </a:r>
            <a:r>
              <a:rPr lang="en-NZ" sz="2400" dirty="0" smtClean="0">
                <a:solidFill>
                  <a:schemeClr val="accent1">
                    <a:lumMod val="75000"/>
                  </a:schemeClr>
                </a:solidFill>
                <a:latin typeface="Franklin Gothic Book" panose="020B0503020102020204" pitchFamily="34" charset="0"/>
              </a:rPr>
              <a:t>are higher i.e. </a:t>
            </a:r>
            <a:r>
              <a:rPr lang="en-NZ" sz="2400" dirty="0">
                <a:solidFill>
                  <a:schemeClr val="accent1">
                    <a:lumMod val="75000"/>
                  </a:schemeClr>
                </a:solidFill>
                <a:latin typeface="Franklin Gothic Book" panose="020B0503020102020204" pitchFamily="34" charset="0"/>
              </a:rPr>
              <a:t>costs for water, laundry and electricity</a:t>
            </a:r>
            <a:endParaRPr lang="en-US" sz="2400" dirty="0">
              <a:solidFill>
                <a:schemeClr val="accent1">
                  <a:lumMod val="75000"/>
                </a:schemeClr>
              </a:solidFill>
              <a:latin typeface="Franklin Gothic Book" panose="020B0503020102020204" pitchFamily="34" charset="0"/>
            </a:endParaRPr>
          </a:p>
        </p:txBody>
      </p:sp>
    </p:spTree>
    <p:extLst>
      <p:ext uri="{BB962C8B-B14F-4D97-AF65-F5344CB8AC3E}">
        <p14:creationId xmlns:p14="http://schemas.microsoft.com/office/powerpoint/2010/main" val="20108310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p:nvSpPr>
        <p:spPr>
          <a:xfrm>
            <a:off x="762000" y="722184"/>
            <a:ext cx="7022757" cy="5570756"/>
          </a:xfrm>
          <a:prstGeom prst="rect">
            <a:avLst/>
          </a:prstGeom>
          <a:noFill/>
        </p:spPr>
        <p:txBody>
          <a:bodyPr wrap="square" rtlCol="0">
            <a:spAutoFit/>
          </a:bodyPr>
          <a:lstStyle/>
          <a:p>
            <a:r>
              <a:rPr lang="en-NZ" sz="4800" dirty="0" smtClean="0">
                <a:solidFill>
                  <a:srgbClr val="002060"/>
                </a:solidFill>
                <a:latin typeface="Tw Cen MT" panose="020B0602020104020603" pitchFamily="34" charset="0"/>
              </a:rPr>
              <a:t>HOW</a:t>
            </a:r>
            <a:r>
              <a:rPr lang="en-NZ" sz="4800" dirty="0" smtClean="0">
                <a:solidFill>
                  <a:srgbClr val="002060"/>
                </a:solidFill>
                <a:latin typeface="Franklin Gothic Book" panose="020B0503020102020204" pitchFamily="34" charset="0"/>
              </a:rPr>
              <a:t>?</a:t>
            </a:r>
            <a:endParaRPr lang="en-US" sz="4800" dirty="0" smtClean="0">
              <a:solidFill>
                <a:srgbClr val="002060"/>
              </a:solidFill>
              <a:latin typeface="Franklin Gothic Book" panose="020B0503020102020204" pitchFamily="34" charset="0"/>
            </a:endParaRPr>
          </a:p>
          <a:p>
            <a:pPr marL="457200" indent="-457200">
              <a:buFont typeface="Wingdings" panose="05000000000000000000" pitchFamily="2" charset="2"/>
              <a:buChar char="§"/>
            </a:pPr>
            <a:endParaRPr lang="en-NZ" sz="2200" dirty="0" smtClean="0">
              <a:solidFill>
                <a:schemeClr val="tx2"/>
              </a:solidFill>
              <a:latin typeface="Franklin Gothic Book" panose="020B0503020102020204" pitchFamily="34" charset="0"/>
            </a:endParaRPr>
          </a:p>
          <a:p>
            <a:pPr marL="457200" lvl="0" indent="-457200">
              <a:buFont typeface="+mj-lt"/>
              <a:buAutoNum type="arabicPeriod"/>
            </a:pPr>
            <a:r>
              <a:rPr lang="en-NZ" sz="2400" dirty="0">
                <a:solidFill>
                  <a:schemeClr val="accent1">
                    <a:lumMod val="75000"/>
                  </a:schemeClr>
                </a:solidFill>
                <a:latin typeface="Franklin Gothic Book" panose="020B0503020102020204" pitchFamily="34" charset="0"/>
              </a:rPr>
              <a:t>Teach financial capability, tailoring </a:t>
            </a:r>
            <a:r>
              <a:rPr lang="en-NZ" sz="2400" dirty="0" smtClean="0">
                <a:solidFill>
                  <a:schemeClr val="accent1">
                    <a:lumMod val="75000"/>
                  </a:schemeClr>
                </a:solidFill>
                <a:latin typeface="Franklin Gothic Book" panose="020B0503020102020204" pitchFamily="34" charset="0"/>
              </a:rPr>
              <a:t>Commission for Financial Capability </a:t>
            </a:r>
            <a:r>
              <a:rPr lang="en-NZ" sz="2400" dirty="0">
                <a:solidFill>
                  <a:schemeClr val="accent1">
                    <a:lumMod val="75000"/>
                  </a:schemeClr>
                </a:solidFill>
                <a:latin typeface="Franklin Gothic Book" panose="020B0503020102020204" pitchFamily="34" charset="0"/>
              </a:rPr>
              <a:t>programme to </a:t>
            </a:r>
            <a:r>
              <a:rPr lang="en-NZ" sz="2400" dirty="0" smtClean="0">
                <a:solidFill>
                  <a:schemeClr val="accent1">
                    <a:lumMod val="75000"/>
                  </a:schemeClr>
                </a:solidFill>
                <a:latin typeface="Franklin Gothic Book" panose="020B0503020102020204" pitchFamily="34" charset="0"/>
              </a:rPr>
              <a:t>our </a:t>
            </a:r>
            <a:r>
              <a:rPr lang="en-NZ" sz="2400" dirty="0">
                <a:solidFill>
                  <a:schemeClr val="accent1">
                    <a:lumMod val="75000"/>
                  </a:schemeClr>
                </a:solidFill>
                <a:latin typeface="Franklin Gothic Book" panose="020B0503020102020204" pitchFamily="34" charset="0"/>
              </a:rPr>
              <a:t>target </a:t>
            </a:r>
            <a:r>
              <a:rPr lang="en-NZ" sz="2400" dirty="0" smtClean="0">
                <a:solidFill>
                  <a:schemeClr val="accent1">
                    <a:lumMod val="75000"/>
                  </a:schemeClr>
                </a:solidFill>
                <a:latin typeface="Franklin Gothic Book" panose="020B0503020102020204" pitchFamily="34" charset="0"/>
              </a:rPr>
              <a:t>families</a:t>
            </a:r>
          </a:p>
          <a:p>
            <a:pPr marL="457200" lvl="0" indent="-457200">
              <a:buFont typeface="+mj-lt"/>
              <a:buAutoNum type="arabicPeriod"/>
            </a:pPr>
            <a:endParaRPr lang="en-NZ" sz="2400" dirty="0">
              <a:solidFill>
                <a:schemeClr val="accent1">
                  <a:lumMod val="75000"/>
                </a:schemeClr>
              </a:solidFill>
              <a:latin typeface="Franklin Gothic Book" panose="020B0503020102020204" pitchFamily="34" charset="0"/>
            </a:endParaRPr>
          </a:p>
          <a:p>
            <a:pPr marL="457200" lvl="0" indent="-457200">
              <a:buFont typeface="+mj-lt"/>
              <a:buAutoNum type="arabicPeriod"/>
            </a:pPr>
            <a:r>
              <a:rPr lang="en-NZ" sz="2400" dirty="0" smtClean="0">
                <a:solidFill>
                  <a:schemeClr val="accent1">
                    <a:lumMod val="75000"/>
                  </a:schemeClr>
                </a:solidFill>
                <a:latin typeface="Franklin Gothic Book" panose="020B0503020102020204" pitchFamily="34" charset="0"/>
              </a:rPr>
              <a:t>Reinforce significant </a:t>
            </a:r>
            <a:r>
              <a:rPr lang="en-NZ" sz="2400" dirty="0">
                <a:solidFill>
                  <a:schemeClr val="accent1">
                    <a:lumMod val="75000"/>
                  </a:schemeClr>
                </a:solidFill>
                <a:latin typeface="Franklin Gothic Book" panose="020B0503020102020204" pitchFamily="34" charset="0"/>
              </a:rPr>
              <a:t>behaviour change </a:t>
            </a:r>
            <a:r>
              <a:rPr lang="en-NZ" sz="2400" dirty="0" smtClean="0">
                <a:solidFill>
                  <a:schemeClr val="accent1">
                    <a:lumMod val="75000"/>
                  </a:schemeClr>
                </a:solidFill>
                <a:latin typeface="Franklin Gothic Book" panose="020B0503020102020204" pitchFamily="34" charset="0"/>
              </a:rPr>
              <a:t>through workshops and by in-home coaching</a:t>
            </a:r>
          </a:p>
          <a:p>
            <a:pPr marL="457200" lvl="0" indent="-457200">
              <a:buFont typeface="+mj-lt"/>
              <a:buAutoNum type="arabicPeriod"/>
            </a:pPr>
            <a:endParaRPr lang="en-NZ" sz="2400" dirty="0">
              <a:solidFill>
                <a:schemeClr val="accent1">
                  <a:lumMod val="75000"/>
                </a:schemeClr>
              </a:solidFill>
              <a:latin typeface="Franklin Gothic Book" panose="020B0503020102020204" pitchFamily="34" charset="0"/>
            </a:endParaRPr>
          </a:p>
          <a:p>
            <a:pPr marL="457200" lvl="0" indent="-457200">
              <a:buFont typeface="+mj-lt"/>
              <a:buAutoNum type="arabicPeriod"/>
            </a:pPr>
            <a:r>
              <a:rPr lang="en-NZ" sz="2400" dirty="0" smtClean="0">
                <a:solidFill>
                  <a:schemeClr val="accent1">
                    <a:lumMod val="75000"/>
                  </a:schemeClr>
                </a:solidFill>
                <a:latin typeface="Franklin Gothic Book" panose="020B0503020102020204" pitchFamily="34" charset="0"/>
              </a:rPr>
              <a:t>Monitor </a:t>
            </a:r>
            <a:r>
              <a:rPr lang="en-NZ" sz="2400" dirty="0">
                <a:solidFill>
                  <a:schemeClr val="accent1">
                    <a:lumMod val="75000"/>
                  </a:schemeClr>
                </a:solidFill>
                <a:latin typeface="Franklin Gothic Book" panose="020B0503020102020204" pitchFamily="34" charset="0"/>
              </a:rPr>
              <a:t>progress, reinforce concepts, celebrate </a:t>
            </a:r>
            <a:r>
              <a:rPr lang="en-NZ" sz="2400" dirty="0" smtClean="0">
                <a:solidFill>
                  <a:schemeClr val="accent1">
                    <a:lumMod val="75000"/>
                  </a:schemeClr>
                </a:solidFill>
                <a:latin typeface="Franklin Gothic Book" panose="020B0503020102020204" pitchFamily="34" charset="0"/>
              </a:rPr>
              <a:t>success</a:t>
            </a:r>
          </a:p>
          <a:p>
            <a:pPr marL="457200" lvl="0" indent="-457200">
              <a:buFont typeface="+mj-lt"/>
              <a:buAutoNum type="arabicPeriod"/>
            </a:pPr>
            <a:endParaRPr lang="en-NZ" sz="2400" dirty="0" smtClean="0">
              <a:solidFill>
                <a:schemeClr val="accent1">
                  <a:lumMod val="75000"/>
                </a:schemeClr>
              </a:solidFill>
              <a:latin typeface="Franklin Gothic Book" panose="020B0503020102020204" pitchFamily="34" charset="0"/>
            </a:endParaRPr>
          </a:p>
          <a:p>
            <a:pPr marL="457200" lvl="0" indent="-457200">
              <a:buFont typeface="+mj-lt"/>
              <a:buAutoNum type="arabicPeriod"/>
            </a:pPr>
            <a:r>
              <a:rPr lang="en-US" sz="2400" dirty="0" smtClean="0">
                <a:solidFill>
                  <a:schemeClr val="accent1">
                    <a:lumMod val="75000"/>
                  </a:schemeClr>
                </a:solidFill>
                <a:latin typeface="Franklin Gothic Book" panose="020B0503020102020204" pitchFamily="34" charset="0"/>
              </a:rPr>
              <a:t>Families do this for themselves</a:t>
            </a:r>
            <a:endParaRPr lang="en-NZ" sz="2400" dirty="0">
              <a:solidFill>
                <a:schemeClr val="accent1">
                  <a:lumMod val="75000"/>
                </a:schemeClr>
              </a:solidFill>
              <a:latin typeface="Franklin Gothic Book" panose="020B0503020102020204" pitchFamily="34" charset="0"/>
            </a:endParaRPr>
          </a:p>
          <a:p>
            <a:pPr marL="457200" lvl="0" indent="-457200">
              <a:buFont typeface="Wingdings" panose="05000000000000000000" pitchFamily="2" charset="2"/>
              <a:buChar char="§"/>
            </a:pPr>
            <a:endParaRPr lang="en-US" sz="2200" dirty="0">
              <a:solidFill>
                <a:schemeClr val="tx2"/>
              </a:solidFill>
              <a:latin typeface="Franklin Gothic Book" panose="020B0503020102020204" pitchFamily="34" charset="0"/>
            </a:endParaRPr>
          </a:p>
        </p:txBody>
      </p:sp>
    </p:spTree>
    <p:extLst>
      <p:ext uri="{BB962C8B-B14F-4D97-AF65-F5344CB8AC3E}">
        <p14:creationId xmlns:p14="http://schemas.microsoft.com/office/powerpoint/2010/main" val="29703675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268823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6" y="0"/>
            <a:ext cx="12192000" cy="6858000"/>
          </a:xfrm>
          <a:prstGeom prst="rect">
            <a:avLst/>
          </a:prstGeom>
        </p:spPr>
      </p:pic>
      <p:sp>
        <p:nvSpPr>
          <p:cNvPr id="2" name="Title 1"/>
          <p:cNvSpPr>
            <a:spLocks noGrp="1"/>
          </p:cNvSpPr>
          <p:nvPr>
            <p:ph type="title"/>
          </p:nvPr>
        </p:nvSpPr>
        <p:spPr>
          <a:xfrm>
            <a:off x="663906" y="1010763"/>
            <a:ext cx="6470062" cy="1092358"/>
          </a:xfrm>
        </p:spPr>
        <p:txBody>
          <a:bodyPr>
            <a:noAutofit/>
          </a:bodyPr>
          <a:lstStyle/>
          <a:p>
            <a:pPr algn="ctr" fontAlgn="t"/>
            <a:r>
              <a:rPr lang="en-NZ" sz="3600" dirty="0" smtClean="0">
                <a:solidFill>
                  <a:schemeClr val="bg1"/>
                </a:solidFill>
                <a:effectLst>
                  <a:outerShdw blurRad="38100" dist="38100" dir="2700000" algn="tl">
                    <a:srgbClr val="000000">
                      <a:alpha val="43137"/>
                    </a:srgbClr>
                  </a:outerShdw>
                </a:effectLst>
                <a:latin typeface="Tw Cen MT" panose="020B0602020104020603" pitchFamily="34" charset="0"/>
              </a:rPr>
              <a:t>FINANCIAL LITERACY FOR </a:t>
            </a:r>
            <a:br>
              <a:rPr lang="en-NZ" sz="3600" dirty="0" smtClean="0">
                <a:solidFill>
                  <a:schemeClr val="bg1"/>
                </a:solidFill>
                <a:effectLst>
                  <a:outerShdw blurRad="38100" dist="38100" dir="2700000" algn="tl">
                    <a:srgbClr val="000000">
                      <a:alpha val="43137"/>
                    </a:srgbClr>
                  </a:outerShdw>
                </a:effectLst>
                <a:latin typeface="Tw Cen MT" panose="020B0602020104020603" pitchFamily="34" charset="0"/>
              </a:rPr>
            </a:br>
            <a:r>
              <a:rPr lang="en-NZ" sz="3600" dirty="0" smtClean="0">
                <a:solidFill>
                  <a:schemeClr val="bg1"/>
                </a:solidFill>
                <a:effectLst>
                  <a:outerShdw blurRad="38100" dist="38100" dir="2700000" algn="tl">
                    <a:srgbClr val="000000">
                      <a:alpha val="43137"/>
                    </a:srgbClr>
                  </a:outerShdw>
                </a:effectLst>
                <a:latin typeface="Tw Cen MT" panose="020B0602020104020603" pitchFamily="34" charset="0"/>
              </a:rPr>
              <a:t>PACIFIC FAMILIES</a:t>
            </a:r>
            <a:r>
              <a:rPr lang="en-NZ" sz="3200" dirty="0" smtClean="0">
                <a:solidFill>
                  <a:schemeClr val="bg1"/>
                </a:solidFill>
                <a:latin typeface="Tw Cen MT" panose="020B0602020104020603" pitchFamily="34" charset="0"/>
              </a:rPr>
              <a:t/>
            </a:r>
            <a:br>
              <a:rPr lang="en-NZ" sz="3200" dirty="0" smtClean="0">
                <a:solidFill>
                  <a:schemeClr val="bg1"/>
                </a:solidFill>
                <a:latin typeface="Tw Cen MT" panose="020B0602020104020603" pitchFamily="34" charset="0"/>
              </a:rPr>
            </a:br>
            <a:r>
              <a:rPr lang="en-NZ" sz="3200" dirty="0" smtClean="0">
                <a:solidFill>
                  <a:schemeClr val="bg1"/>
                </a:solidFill>
                <a:latin typeface="Tw Cen MT" panose="020B0602020104020603" pitchFamily="34" charset="0"/>
                <a:hlinkClick r:id="rId5"/>
              </a:rPr>
              <a:t/>
            </a:r>
            <a:br>
              <a:rPr lang="en-NZ" sz="3200" dirty="0" smtClean="0">
                <a:solidFill>
                  <a:schemeClr val="bg1"/>
                </a:solidFill>
                <a:latin typeface="Tw Cen MT" panose="020B0602020104020603" pitchFamily="34" charset="0"/>
                <a:hlinkClick r:id="rId5"/>
              </a:rPr>
            </a:br>
            <a:endParaRPr lang="en-US" sz="3200" dirty="0">
              <a:solidFill>
                <a:schemeClr val="bg1"/>
              </a:solidFill>
              <a:effectLst>
                <a:outerShdw blurRad="38100" dist="38100" dir="2700000" algn="tl">
                  <a:srgbClr val="000000">
                    <a:alpha val="43137"/>
                  </a:srgbClr>
                </a:outerShdw>
              </a:effectLst>
              <a:latin typeface="Tw Cen MT" panose="020B0602020104020603" pitchFamily="34" charset="0"/>
            </a:endParaRPr>
          </a:p>
        </p:txBody>
      </p:sp>
      <p:sp>
        <p:nvSpPr>
          <p:cNvPr id="4" name="TextBox 3"/>
          <p:cNvSpPr txBox="1"/>
          <p:nvPr/>
        </p:nvSpPr>
        <p:spPr>
          <a:xfrm>
            <a:off x="7504670" y="2325543"/>
            <a:ext cx="3880022" cy="3170099"/>
          </a:xfrm>
          <a:prstGeom prst="rect">
            <a:avLst/>
          </a:prstGeom>
          <a:noFill/>
        </p:spPr>
        <p:txBody>
          <a:bodyPr wrap="square" rtlCol="0">
            <a:spAutoFit/>
          </a:bodyPr>
          <a:lstStyle/>
          <a:p>
            <a:r>
              <a:rPr lang="en-NZ" sz="2800" b="1" dirty="0" smtClean="0">
                <a:solidFill>
                  <a:schemeClr val="accent1">
                    <a:lumMod val="50000"/>
                  </a:schemeClr>
                </a:solidFill>
                <a:latin typeface="Tw Cen MT" panose="020B0602020104020603" pitchFamily="34" charset="0"/>
              </a:rPr>
              <a:t>PROGRESS TO DATE</a:t>
            </a:r>
            <a:endParaRPr lang="en-NZ" sz="2800" dirty="0" smtClean="0">
              <a:solidFill>
                <a:schemeClr val="accent1">
                  <a:lumMod val="50000"/>
                </a:schemeClr>
              </a:solidFill>
              <a:latin typeface="Tw Cen MT" panose="020B0602020104020603" pitchFamily="34" charset="0"/>
            </a:endParaRPr>
          </a:p>
          <a:p>
            <a:r>
              <a:rPr lang="en-NZ" sz="1600" dirty="0">
                <a:latin typeface="Tw Cen MT" panose="020B0602020104020603" pitchFamily="34" charset="0"/>
              </a:rPr>
              <a:t> </a:t>
            </a:r>
          </a:p>
          <a:p>
            <a:pPr marL="285750" lvl="0" indent="-285750">
              <a:buFont typeface="Arial" panose="020B0604020202020204" pitchFamily="34" charset="0"/>
              <a:buChar char="•"/>
            </a:pPr>
            <a:r>
              <a:rPr lang="en-NZ" sz="2000" dirty="0" smtClean="0">
                <a:solidFill>
                  <a:schemeClr val="accent1">
                    <a:lumMod val="75000"/>
                  </a:schemeClr>
                </a:solidFill>
                <a:latin typeface="Franklin Gothic Book" panose="020B0503020102020204" pitchFamily="34" charset="0"/>
              </a:rPr>
              <a:t>82 families </a:t>
            </a:r>
            <a:r>
              <a:rPr lang="en-NZ" sz="2000" dirty="0">
                <a:solidFill>
                  <a:schemeClr val="accent1">
                    <a:lumMod val="75000"/>
                  </a:schemeClr>
                </a:solidFill>
                <a:latin typeface="Franklin Gothic Book" panose="020B0503020102020204" pitchFamily="34" charset="0"/>
              </a:rPr>
              <a:t>completed to </a:t>
            </a:r>
            <a:r>
              <a:rPr lang="en-NZ" sz="2000" dirty="0" smtClean="0">
                <a:solidFill>
                  <a:schemeClr val="accent1">
                    <a:lumMod val="75000"/>
                  </a:schemeClr>
                </a:solidFill>
                <a:latin typeface="Franklin Gothic Book" panose="020B0503020102020204" pitchFamily="34" charset="0"/>
              </a:rPr>
              <a:t>date</a:t>
            </a:r>
          </a:p>
          <a:p>
            <a:pPr marL="285750" lvl="0" indent="-285750">
              <a:buFont typeface="Arial" panose="020B0604020202020204" pitchFamily="34" charset="0"/>
              <a:buChar char="•"/>
            </a:pPr>
            <a:endParaRPr lang="en-NZ" sz="2000" dirty="0">
              <a:solidFill>
                <a:schemeClr val="accent1">
                  <a:lumMod val="75000"/>
                </a:schemeClr>
              </a:solidFill>
              <a:latin typeface="Franklin Gothic Book" panose="020B0503020102020204" pitchFamily="34" charset="0"/>
            </a:endParaRPr>
          </a:p>
          <a:p>
            <a:pPr marL="285750" lvl="0" indent="-285750">
              <a:buFont typeface="Arial" panose="020B0604020202020204" pitchFamily="34" charset="0"/>
              <a:buChar char="•"/>
            </a:pPr>
            <a:r>
              <a:rPr lang="en-NZ" sz="2000" dirty="0" smtClean="0">
                <a:solidFill>
                  <a:schemeClr val="accent1">
                    <a:lumMod val="75000"/>
                  </a:schemeClr>
                </a:solidFill>
                <a:latin typeface="Franklin Gothic Book" panose="020B0503020102020204" pitchFamily="34" charset="0"/>
              </a:rPr>
              <a:t>15 families currently participating</a:t>
            </a:r>
          </a:p>
          <a:p>
            <a:pPr marL="285750" lvl="0" indent="-285750">
              <a:buFont typeface="Arial" panose="020B0604020202020204" pitchFamily="34" charset="0"/>
              <a:buChar char="•"/>
            </a:pPr>
            <a:endParaRPr lang="en-NZ" sz="2000" dirty="0">
              <a:solidFill>
                <a:schemeClr val="accent1">
                  <a:lumMod val="75000"/>
                </a:schemeClr>
              </a:solidFill>
              <a:latin typeface="Franklin Gothic Book" panose="020B0503020102020204" pitchFamily="34" charset="0"/>
            </a:endParaRPr>
          </a:p>
          <a:p>
            <a:pPr marL="285750" lvl="0" indent="-285750">
              <a:buFont typeface="Arial" panose="020B0604020202020204" pitchFamily="34" charset="0"/>
              <a:buChar char="•"/>
            </a:pPr>
            <a:r>
              <a:rPr lang="en-NZ" sz="2000" dirty="0" smtClean="0">
                <a:solidFill>
                  <a:schemeClr val="accent1">
                    <a:lumMod val="75000"/>
                  </a:schemeClr>
                </a:solidFill>
                <a:latin typeface="Franklin Gothic Book" panose="020B0503020102020204" pitchFamily="34" charset="0"/>
              </a:rPr>
              <a:t>53 more </a:t>
            </a:r>
            <a:r>
              <a:rPr lang="en-NZ" sz="2000" dirty="0">
                <a:solidFill>
                  <a:schemeClr val="accent1">
                    <a:lumMod val="75000"/>
                  </a:schemeClr>
                </a:solidFill>
                <a:latin typeface="Franklin Gothic Book" panose="020B0503020102020204" pitchFamily="34" charset="0"/>
              </a:rPr>
              <a:t>families to complete pre October 2016</a:t>
            </a:r>
          </a:p>
          <a:p>
            <a:endParaRPr lang="en-NZ" sz="1600" dirty="0">
              <a:solidFill>
                <a:schemeClr val="bg2">
                  <a:lumMod val="25000"/>
                </a:schemeClr>
              </a:solidFill>
              <a:latin typeface="Tw Cen MT" panose="020B0602020104020603" pitchFamily="34" charset="0"/>
            </a:endParaRPr>
          </a:p>
        </p:txBody>
      </p:sp>
      <p:pic>
        <p:nvPicPr>
          <p:cNvPr id="5" name="12069472_879206425461155_2068867727_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283794" y="2169025"/>
            <a:ext cx="5670526" cy="3189670"/>
          </a:xfrm>
          <a:prstGeom prst="rect">
            <a:avLst/>
          </a:prstGeom>
        </p:spPr>
      </p:pic>
      <p:sp>
        <p:nvSpPr>
          <p:cNvPr id="7" name="Rectangle 6"/>
          <p:cNvSpPr/>
          <p:nvPr/>
        </p:nvSpPr>
        <p:spPr>
          <a:xfrm>
            <a:off x="1436710" y="5495642"/>
            <a:ext cx="5792785" cy="307777"/>
          </a:xfrm>
          <a:prstGeom prst="rect">
            <a:avLst/>
          </a:prstGeom>
        </p:spPr>
        <p:txBody>
          <a:bodyPr wrap="square">
            <a:spAutoFit/>
          </a:bodyPr>
          <a:lstStyle/>
          <a:p>
            <a:r>
              <a:rPr lang="en-NZ" sz="1400" dirty="0">
                <a:solidFill>
                  <a:schemeClr val="accent1">
                    <a:lumMod val="75000"/>
                  </a:schemeClr>
                </a:solidFill>
                <a:latin typeface="Franklin Gothic Book" panose="020B0503020102020204" pitchFamily="34" charset="0"/>
              </a:rPr>
              <a:t>We were fortunate to have </a:t>
            </a:r>
            <a:r>
              <a:rPr lang="en-NZ" sz="1400" dirty="0" smtClean="0">
                <a:solidFill>
                  <a:schemeClr val="accent1">
                    <a:lumMod val="75000"/>
                  </a:schemeClr>
                </a:solidFill>
                <a:latin typeface="Franklin Gothic Book" panose="020B0503020102020204" pitchFamily="34" charset="0"/>
              </a:rPr>
              <a:t>Tagata </a:t>
            </a:r>
            <a:r>
              <a:rPr lang="en-NZ" sz="1400" dirty="0">
                <a:solidFill>
                  <a:schemeClr val="accent1">
                    <a:lumMod val="75000"/>
                  </a:schemeClr>
                </a:solidFill>
                <a:latin typeface="Franklin Gothic Book" panose="020B0503020102020204" pitchFamily="34" charset="0"/>
              </a:rPr>
              <a:t>Pasifika film at our programme</a:t>
            </a:r>
          </a:p>
        </p:txBody>
      </p:sp>
    </p:spTree>
    <p:extLst>
      <p:ext uri="{BB962C8B-B14F-4D97-AF65-F5344CB8AC3E}">
        <p14:creationId xmlns:p14="http://schemas.microsoft.com/office/powerpoint/2010/main" val="35261510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51B83E5BBD57D48A072278D996C7A1D" ma:contentTypeVersion="2" ma:contentTypeDescription="Create a new document." ma:contentTypeScope="" ma:versionID="8516ca085a69aa3f141261c69f9eaa11">
  <xsd:schema xmlns:xsd="http://www.w3.org/2001/XMLSchema" xmlns:xs="http://www.w3.org/2001/XMLSchema" xmlns:p="http://schemas.microsoft.com/office/2006/metadata/properties" xmlns:ns2="e7bcf8bf-c389-42d8-87fa-0f0f20f608a6" targetNamespace="http://schemas.microsoft.com/office/2006/metadata/properties" ma:root="true" ma:fieldsID="55fbed8c28dff0c6f9b571a7440ca2b0" ns2:_="">
    <xsd:import namespace="e7bcf8bf-c389-42d8-87fa-0f0f20f608a6"/>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7bcf8bf-c389-42d8-87fa-0f0f20f608a6"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47CB5F1-F297-4324-9561-DF13D2573D15}">
  <ds:schemaRefs>
    <ds:schemaRef ds:uri="http://schemas.microsoft.com/sharepoint/v3/contenttype/forms"/>
  </ds:schemaRefs>
</ds:datastoreItem>
</file>

<file path=customXml/itemProps2.xml><?xml version="1.0" encoding="utf-8"?>
<ds:datastoreItem xmlns:ds="http://schemas.openxmlformats.org/officeDocument/2006/customXml" ds:itemID="{183517AB-0E96-47C5-A89C-0E274F0D8FA4}">
  <ds:schemaRefs>
    <ds:schemaRef ds:uri="http://purl.org/dc/elements/1.1/"/>
    <ds:schemaRef ds:uri="http://purl.org/dc/terms/"/>
    <ds:schemaRef ds:uri="http://purl.org/dc/dcmitype/"/>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e7bcf8bf-c389-42d8-87fa-0f0f20f608a6"/>
    <ds:schemaRef ds:uri="http://schemas.microsoft.com/office/2006/metadata/properties"/>
  </ds:schemaRefs>
</ds:datastoreItem>
</file>

<file path=customXml/itemProps3.xml><?xml version="1.0" encoding="utf-8"?>
<ds:datastoreItem xmlns:ds="http://schemas.openxmlformats.org/officeDocument/2006/customXml" ds:itemID="{5E8AE094-13D6-4C1A-936D-BD4E71019B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7bcf8bf-c389-42d8-87fa-0f0f20f608a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7051</TotalTime>
  <Words>347</Words>
  <Application>Microsoft Office PowerPoint</Application>
  <PresentationFormat>Widescreen</PresentationFormat>
  <Paragraphs>114</Paragraphs>
  <Slides>22</Slides>
  <Notes>0</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Calibri Light</vt:lpstr>
      <vt:lpstr>Franklin Gothic Book</vt:lpstr>
      <vt:lpstr>Times New Roman</vt:lpstr>
      <vt:lpstr>Tw Cen MT</vt:lpstr>
      <vt:lpstr>Wingdings</vt:lpstr>
      <vt:lpstr>Office Theme</vt:lpstr>
      <vt:lpstr>VAKA TAUTUA</vt:lpstr>
      <vt:lpstr>SUPPORTING PACIFIC PEOPLE</vt:lpstr>
      <vt:lpstr>PowerPoint Presentation</vt:lpstr>
      <vt:lpstr>OUR INITIATIVE </vt:lpstr>
      <vt:lpstr>PowerPoint Presentation</vt:lpstr>
      <vt:lpstr>PowerPoint Presentation</vt:lpstr>
      <vt:lpstr>PowerPoint Presentation</vt:lpstr>
      <vt:lpstr>PowerPoint Presentation</vt:lpstr>
      <vt:lpstr>FINANCIAL LITERACY FOR  PACIFIC FAMILIES  </vt:lpstr>
      <vt:lpstr>PowerPoint Presentation</vt:lpstr>
      <vt:lpstr>IMPACT WITH PACIFIC FAMILIES</vt:lpstr>
      <vt:lpstr>HEALTH – LIVING LONGER  AND LIVING BETTER</vt:lpstr>
      <vt:lpstr>EDUCATION – LONG LIFE LEARNING</vt:lpstr>
      <vt:lpstr>COMMENTS FROM PARTICIPANTS</vt:lpstr>
      <vt:lpstr>COMMENTS FROM PARTICIPANTS</vt:lpstr>
      <vt:lpstr>CASE STUDIES</vt:lpstr>
      <vt:lpstr>PowerPoint Presentation</vt:lpstr>
      <vt:lpstr>PowerPoint Presentation</vt:lpstr>
      <vt:lpstr>PowerPoint Presentation</vt:lpstr>
      <vt:lpstr>PowerPoint Presentation</vt:lpstr>
      <vt:lpstr>Emerging Innovation Award</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VAKA TAUTUA</dc:title>
  <dc:creator>Anele Bamber</dc:creator>
  <cp:lastModifiedBy>ADL</cp:lastModifiedBy>
  <cp:revision>49</cp:revision>
  <cp:lastPrinted>2015-11-24T03:27:37Z</cp:lastPrinted>
  <dcterms:created xsi:type="dcterms:W3CDTF">2015-11-17T00:04:33Z</dcterms:created>
  <dcterms:modified xsi:type="dcterms:W3CDTF">2016-04-15T00:02:21Z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0x010100751B83E5BBD57D48A072278D996C7A1D</vt:lpwstr>
  </property>
</Properties>
</file>